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7"/>
  </p:notesMasterIdLst>
  <p:sldIdLst>
    <p:sldId id="268" r:id="rId5"/>
    <p:sldId id="271" r:id="rId6"/>
  </p:sldIdLst>
  <p:sldSz cx="7772400" cy="10058400"/>
  <p:notesSz cx="6858000" cy="9144000"/>
  <p:defaultTextStyle>
    <a:defPPr>
      <a:defRPr lang="en-US"/>
    </a:defPPr>
    <a:lvl1pPr marL="0" algn="l" defTabSz="1018824" rtl="0" eaLnBrk="1" latinLnBrk="0" hangingPunct="1">
      <a:defRPr sz="2006" kern="1200">
        <a:solidFill>
          <a:schemeClr val="tx1"/>
        </a:solidFill>
        <a:latin typeface="+mn-lt"/>
        <a:ea typeface="+mn-ea"/>
        <a:cs typeface="+mn-cs"/>
      </a:defRPr>
    </a:lvl1pPr>
    <a:lvl2pPr marL="509412" algn="l" defTabSz="1018824" rtl="0" eaLnBrk="1" latinLnBrk="0" hangingPunct="1">
      <a:defRPr sz="2006" kern="1200">
        <a:solidFill>
          <a:schemeClr val="tx1"/>
        </a:solidFill>
        <a:latin typeface="+mn-lt"/>
        <a:ea typeface="+mn-ea"/>
        <a:cs typeface="+mn-cs"/>
      </a:defRPr>
    </a:lvl2pPr>
    <a:lvl3pPr marL="1018824" algn="l" defTabSz="1018824" rtl="0" eaLnBrk="1" latinLnBrk="0" hangingPunct="1">
      <a:defRPr sz="2006" kern="1200">
        <a:solidFill>
          <a:schemeClr val="tx1"/>
        </a:solidFill>
        <a:latin typeface="+mn-lt"/>
        <a:ea typeface="+mn-ea"/>
        <a:cs typeface="+mn-cs"/>
      </a:defRPr>
    </a:lvl3pPr>
    <a:lvl4pPr marL="1528237" algn="l" defTabSz="1018824" rtl="0" eaLnBrk="1" latinLnBrk="0" hangingPunct="1">
      <a:defRPr sz="2006" kern="1200">
        <a:solidFill>
          <a:schemeClr val="tx1"/>
        </a:solidFill>
        <a:latin typeface="+mn-lt"/>
        <a:ea typeface="+mn-ea"/>
        <a:cs typeface="+mn-cs"/>
      </a:defRPr>
    </a:lvl4pPr>
    <a:lvl5pPr marL="2037649" algn="l" defTabSz="1018824" rtl="0" eaLnBrk="1" latinLnBrk="0" hangingPunct="1">
      <a:defRPr sz="2006" kern="1200">
        <a:solidFill>
          <a:schemeClr val="tx1"/>
        </a:solidFill>
        <a:latin typeface="+mn-lt"/>
        <a:ea typeface="+mn-ea"/>
        <a:cs typeface="+mn-cs"/>
      </a:defRPr>
    </a:lvl5pPr>
    <a:lvl6pPr marL="2547061" algn="l" defTabSz="1018824" rtl="0" eaLnBrk="1" latinLnBrk="0" hangingPunct="1">
      <a:defRPr sz="2006" kern="1200">
        <a:solidFill>
          <a:schemeClr val="tx1"/>
        </a:solidFill>
        <a:latin typeface="+mn-lt"/>
        <a:ea typeface="+mn-ea"/>
        <a:cs typeface="+mn-cs"/>
      </a:defRPr>
    </a:lvl6pPr>
    <a:lvl7pPr marL="3056473" algn="l" defTabSz="1018824" rtl="0" eaLnBrk="1" latinLnBrk="0" hangingPunct="1">
      <a:defRPr sz="2006" kern="1200">
        <a:solidFill>
          <a:schemeClr val="tx1"/>
        </a:solidFill>
        <a:latin typeface="+mn-lt"/>
        <a:ea typeface="+mn-ea"/>
        <a:cs typeface="+mn-cs"/>
      </a:defRPr>
    </a:lvl7pPr>
    <a:lvl8pPr marL="3565886" algn="l" defTabSz="1018824" rtl="0" eaLnBrk="1" latinLnBrk="0" hangingPunct="1">
      <a:defRPr sz="2006" kern="1200">
        <a:solidFill>
          <a:schemeClr val="tx1"/>
        </a:solidFill>
        <a:latin typeface="+mn-lt"/>
        <a:ea typeface="+mn-ea"/>
        <a:cs typeface="+mn-cs"/>
      </a:defRPr>
    </a:lvl8pPr>
    <a:lvl9pPr marL="4075298" algn="l" defTabSz="1018824" rtl="0" eaLnBrk="1" latinLnBrk="0" hangingPunct="1">
      <a:defRPr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guide id="3" orient="horz" pos="6048" userDrawn="1">
          <p15:clr>
            <a:srgbClr val="A4A3A4"/>
          </p15:clr>
        </p15:guide>
        <p15:guide id="4" pos="4608" userDrawn="1">
          <p15:clr>
            <a:srgbClr val="A4A3A4"/>
          </p15:clr>
        </p15:guide>
        <p15:guide id="5" pos="288" userDrawn="1">
          <p15:clr>
            <a:srgbClr val="A4A3A4"/>
          </p15:clr>
        </p15:guide>
        <p15:guide id="6" orient="horz" pos="28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ven Tokuno" initials="DT" lastIdx="2" clrIdx="0"/>
  <p:cmAuthor id="2" name="Cheung, Miles" initials="CM" lastIdx="3" clrIdx="1">
    <p:extLst>
      <p:ext uri="{19B8F6BF-5375-455C-9EA6-DF929625EA0E}">
        <p15:presenceInfo xmlns:p15="http://schemas.microsoft.com/office/powerpoint/2012/main" userId="S::miles.cheung@accenture.com::a7835d1e-6508-42aa-bdc8-d5baee22f5c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4BFF"/>
    <a:srgbClr val="0078D4"/>
    <a:srgbClr val="54E6D2"/>
    <a:srgbClr val="3A383F"/>
    <a:srgbClr val="FF00FF"/>
    <a:srgbClr val="50E6FF"/>
    <a:srgbClr val="243A5E"/>
    <a:srgbClr val="A80000"/>
    <a:srgbClr val="0078D7"/>
    <a:srgbClr val="D83B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DF6D86-4C57-441A-97A4-811B230E16C6}" v="1" dt="2024-05-09T06:14:41.68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58"/>
    <p:restoredTop sz="94704"/>
  </p:normalViewPr>
  <p:slideViewPr>
    <p:cSldViewPr snapToGrid="0">
      <p:cViewPr varScale="1">
        <p:scale>
          <a:sx n="69" d="100"/>
          <a:sy n="69" d="100"/>
        </p:scale>
        <p:origin x="2156" y="64"/>
      </p:cViewPr>
      <p:guideLst>
        <p:guide orient="horz" pos="3168"/>
        <p:guide pos="2448"/>
        <p:guide orient="horz" pos="6048"/>
        <p:guide pos="4608"/>
        <p:guide pos="288"/>
        <p:guide orient="horz" pos="28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regory Peignoux" userId="ad7bee5c-a6d0-4c2a-a684-03495171903e" providerId="ADAL" clId="{BFDF6D86-4C57-441A-97A4-811B230E16C6}"/>
    <pc:docChg chg="modSld">
      <pc:chgData name="Gregory Peignoux" userId="ad7bee5c-a6d0-4c2a-a684-03495171903e" providerId="ADAL" clId="{BFDF6D86-4C57-441A-97A4-811B230E16C6}" dt="2024-05-09T06:14:41.678" v="0"/>
      <pc:docMkLst>
        <pc:docMk/>
      </pc:docMkLst>
      <pc:sldChg chg="modSp">
        <pc:chgData name="Gregory Peignoux" userId="ad7bee5c-a6d0-4c2a-a684-03495171903e" providerId="ADAL" clId="{BFDF6D86-4C57-441A-97A4-811B230E16C6}" dt="2024-05-09T06:14:41.678" v="0"/>
        <pc:sldMkLst>
          <pc:docMk/>
          <pc:sldMk cId="119579992" sldId="268"/>
        </pc:sldMkLst>
        <pc:spChg chg="mod">
          <ac:chgData name="Gregory Peignoux" userId="ad7bee5c-a6d0-4c2a-a684-03495171903e" providerId="ADAL" clId="{BFDF6D86-4C57-441A-97A4-811B230E16C6}" dt="2024-05-09T06:14:41.678" v="0"/>
          <ac:spMkLst>
            <pc:docMk/>
            <pc:sldMk cId="119579992" sldId="268"/>
            <ac:spMk id="1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D8B09A-A38A-3B4E-ADB1-0D81F0DFED70}" type="datetimeFigureOut">
              <a:rPr lang="en-US" smtClean="0"/>
              <a:t>5/9/2024</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FBE59A-3FDD-4442-80EB-B8F1A8DE9F3B}" type="slidenum">
              <a:rPr lang="en-US" smtClean="0"/>
              <a:t>‹#›</a:t>
            </a:fld>
            <a:endParaRPr lang="en-US"/>
          </a:p>
        </p:txBody>
      </p:sp>
    </p:spTree>
    <p:extLst>
      <p:ext uri="{BB962C8B-B14F-4D97-AF65-F5344CB8AC3E}">
        <p14:creationId xmlns:p14="http://schemas.microsoft.com/office/powerpoint/2010/main" val="24086694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a:t>
            </a:r>
          </a:p>
        </p:txBody>
      </p:sp>
      <p:sp>
        <p:nvSpPr>
          <p:cNvPr id="4" name="Slide Number Placeholder 3"/>
          <p:cNvSpPr>
            <a:spLocks noGrp="1"/>
          </p:cNvSpPr>
          <p:nvPr>
            <p:ph type="sldNum" sz="quarter" idx="5"/>
          </p:nvPr>
        </p:nvSpPr>
        <p:spPr/>
        <p:txBody>
          <a:bodyPr/>
          <a:lstStyle/>
          <a:p>
            <a:fld id="{02FBE59A-3FDD-4442-80EB-B8F1A8DE9F3B}" type="slidenum">
              <a:rPr lang="en-US" smtClean="0"/>
              <a:t>1</a:t>
            </a:fld>
            <a:endParaRPr lang="en-US"/>
          </a:p>
        </p:txBody>
      </p:sp>
    </p:spTree>
    <p:extLst>
      <p:ext uri="{BB962C8B-B14F-4D97-AF65-F5344CB8AC3E}">
        <p14:creationId xmlns:p14="http://schemas.microsoft.com/office/powerpoint/2010/main" val="8999774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2FBE59A-3FDD-4442-80EB-B8F1A8DE9F3B}" type="slidenum">
              <a:rPr lang="en-US" smtClean="0"/>
              <a:t>2</a:t>
            </a:fld>
            <a:endParaRPr lang="en-US"/>
          </a:p>
        </p:txBody>
      </p:sp>
    </p:spTree>
    <p:extLst>
      <p:ext uri="{BB962C8B-B14F-4D97-AF65-F5344CB8AC3E}">
        <p14:creationId xmlns:p14="http://schemas.microsoft.com/office/powerpoint/2010/main" val="5574797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p>
        </p:txBody>
      </p:sp>
      <p:sp>
        <p:nvSpPr>
          <p:cNvPr id="4" name="Date Placeholder 3"/>
          <p:cNvSpPr>
            <a:spLocks noGrp="1"/>
          </p:cNvSpPr>
          <p:nvPr>
            <p:ph type="dt" sz="half" idx="10"/>
          </p:nvPr>
        </p:nvSpPr>
        <p:spPr/>
        <p:txBody>
          <a:bodyPr/>
          <a:lstStyle/>
          <a:p>
            <a:fld id="{D24E3EC3-1B3F-4755-B752-28FDE295F879}" type="datetimeFigureOut">
              <a:rPr lang="en-US" smtClean="0"/>
              <a:t>5/9/2024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07242A-5AAD-4CF5-A7D3-8B87808F7496}" type="slidenum">
              <a:rPr lang="en-US" smtClean="0"/>
              <a:t>‹#›</a:t>
            </a:fld>
            <a:endParaRPr lang="en-US"/>
          </a:p>
        </p:txBody>
      </p:sp>
    </p:spTree>
    <p:extLst>
      <p:ext uri="{BB962C8B-B14F-4D97-AF65-F5344CB8AC3E}">
        <p14:creationId xmlns:p14="http://schemas.microsoft.com/office/powerpoint/2010/main" val="1033602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24E3EC3-1B3F-4755-B752-28FDE295F879}" type="datetimeFigureOut">
              <a:rPr lang="en-US" smtClean="0"/>
              <a:t>5/9/2024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07242A-5AAD-4CF5-A7D3-8B87808F7496}" type="slidenum">
              <a:rPr lang="en-US" smtClean="0"/>
              <a:t>‹#›</a:t>
            </a:fld>
            <a:endParaRPr lang="en-US"/>
          </a:p>
        </p:txBody>
      </p:sp>
    </p:spTree>
    <p:extLst>
      <p:ext uri="{BB962C8B-B14F-4D97-AF65-F5344CB8AC3E}">
        <p14:creationId xmlns:p14="http://schemas.microsoft.com/office/powerpoint/2010/main" val="4288614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24E3EC3-1B3F-4755-B752-28FDE295F879}" type="datetimeFigureOut">
              <a:rPr lang="en-US" smtClean="0"/>
              <a:t>5/9/2024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07242A-5AAD-4CF5-A7D3-8B87808F7496}" type="slidenum">
              <a:rPr lang="en-US" smtClean="0"/>
              <a:t>‹#›</a:t>
            </a:fld>
            <a:endParaRPr lang="en-US"/>
          </a:p>
        </p:txBody>
      </p:sp>
    </p:spTree>
    <p:extLst>
      <p:ext uri="{BB962C8B-B14F-4D97-AF65-F5344CB8AC3E}">
        <p14:creationId xmlns:p14="http://schemas.microsoft.com/office/powerpoint/2010/main" val="1450034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24E3EC3-1B3F-4755-B752-28FDE295F879}" type="datetimeFigureOut">
              <a:rPr lang="en-US" smtClean="0"/>
              <a:t>5/9/2024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07242A-5AAD-4CF5-A7D3-8B87808F7496}" type="slidenum">
              <a:rPr lang="en-US" smtClean="0"/>
              <a:t>‹#›</a:t>
            </a:fld>
            <a:endParaRPr lang="en-US"/>
          </a:p>
        </p:txBody>
      </p:sp>
    </p:spTree>
    <p:extLst>
      <p:ext uri="{BB962C8B-B14F-4D97-AF65-F5344CB8AC3E}">
        <p14:creationId xmlns:p14="http://schemas.microsoft.com/office/powerpoint/2010/main" val="2372404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4E3EC3-1B3F-4755-B752-28FDE295F879}" type="datetimeFigureOut">
              <a:rPr lang="en-US" smtClean="0"/>
              <a:t>5/9/2024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07242A-5AAD-4CF5-A7D3-8B87808F7496}" type="slidenum">
              <a:rPr lang="en-US" smtClean="0"/>
              <a:t>‹#›</a:t>
            </a:fld>
            <a:endParaRPr lang="en-US"/>
          </a:p>
        </p:txBody>
      </p:sp>
    </p:spTree>
    <p:extLst>
      <p:ext uri="{BB962C8B-B14F-4D97-AF65-F5344CB8AC3E}">
        <p14:creationId xmlns:p14="http://schemas.microsoft.com/office/powerpoint/2010/main" val="1180066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24E3EC3-1B3F-4755-B752-28FDE295F879}" type="datetimeFigureOut">
              <a:rPr lang="en-US" smtClean="0"/>
              <a:t>5/9/2024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07242A-5AAD-4CF5-A7D3-8B87808F7496}" type="slidenum">
              <a:rPr lang="en-US" smtClean="0"/>
              <a:t>‹#›</a:t>
            </a:fld>
            <a:endParaRPr lang="en-US"/>
          </a:p>
        </p:txBody>
      </p:sp>
    </p:spTree>
    <p:extLst>
      <p:ext uri="{BB962C8B-B14F-4D97-AF65-F5344CB8AC3E}">
        <p14:creationId xmlns:p14="http://schemas.microsoft.com/office/powerpoint/2010/main" val="980930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24E3EC3-1B3F-4755-B752-28FDE295F879}" type="datetimeFigureOut">
              <a:rPr lang="en-US" smtClean="0"/>
              <a:t>5/9/2024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07242A-5AAD-4CF5-A7D3-8B87808F7496}" type="slidenum">
              <a:rPr lang="en-US" smtClean="0"/>
              <a:t>‹#›</a:t>
            </a:fld>
            <a:endParaRPr lang="en-US"/>
          </a:p>
        </p:txBody>
      </p:sp>
    </p:spTree>
    <p:extLst>
      <p:ext uri="{BB962C8B-B14F-4D97-AF65-F5344CB8AC3E}">
        <p14:creationId xmlns:p14="http://schemas.microsoft.com/office/powerpoint/2010/main" val="320122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24E3EC3-1B3F-4755-B752-28FDE295F879}" type="datetimeFigureOut">
              <a:rPr lang="en-US" smtClean="0"/>
              <a:t>5/9/2024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07242A-5AAD-4CF5-A7D3-8B87808F7496}" type="slidenum">
              <a:rPr lang="en-US" smtClean="0"/>
              <a:t>‹#›</a:t>
            </a:fld>
            <a:endParaRPr lang="en-US"/>
          </a:p>
        </p:txBody>
      </p:sp>
    </p:spTree>
    <p:extLst>
      <p:ext uri="{BB962C8B-B14F-4D97-AF65-F5344CB8AC3E}">
        <p14:creationId xmlns:p14="http://schemas.microsoft.com/office/powerpoint/2010/main" val="2779512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4E3EC3-1B3F-4755-B752-28FDE295F879}" type="datetimeFigureOut">
              <a:rPr lang="en-US" smtClean="0"/>
              <a:t>5/9/2024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07242A-5AAD-4CF5-A7D3-8B87808F7496}" type="slidenum">
              <a:rPr lang="en-US" smtClean="0"/>
              <a:t>‹#›</a:t>
            </a:fld>
            <a:endParaRPr lang="en-US"/>
          </a:p>
        </p:txBody>
      </p:sp>
    </p:spTree>
    <p:extLst>
      <p:ext uri="{BB962C8B-B14F-4D97-AF65-F5344CB8AC3E}">
        <p14:creationId xmlns:p14="http://schemas.microsoft.com/office/powerpoint/2010/main" val="3709708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D24E3EC3-1B3F-4755-B752-28FDE295F879}" type="datetimeFigureOut">
              <a:rPr lang="en-US" smtClean="0"/>
              <a:t>5/9/2024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07242A-5AAD-4CF5-A7D3-8B87808F7496}" type="slidenum">
              <a:rPr lang="en-US" smtClean="0"/>
              <a:t>‹#›</a:t>
            </a:fld>
            <a:endParaRPr lang="en-US"/>
          </a:p>
        </p:txBody>
      </p:sp>
    </p:spTree>
    <p:extLst>
      <p:ext uri="{BB962C8B-B14F-4D97-AF65-F5344CB8AC3E}">
        <p14:creationId xmlns:p14="http://schemas.microsoft.com/office/powerpoint/2010/main" val="3286979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D24E3EC3-1B3F-4755-B752-28FDE295F879}" type="datetimeFigureOut">
              <a:rPr lang="en-US" smtClean="0"/>
              <a:t>5/9/2024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07242A-5AAD-4CF5-A7D3-8B87808F7496}" type="slidenum">
              <a:rPr lang="en-US" smtClean="0"/>
              <a:t>‹#›</a:t>
            </a:fld>
            <a:endParaRPr lang="en-US"/>
          </a:p>
        </p:txBody>
      </p:sp>
    </p:spTree>
    <p:extLst>
      <p:ext uri="{BB962C8B-B14F-4D97-AF65-F5344CB8AC3E}">
        <p14:creationId xmlns:p14="http://schemas.microsoft.com/office/powerpoint/2010/main" val="960348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D24E3EC3-1B3F-4755-B752-28FDE295F879}" type="datetimeFigureOut">
              <a:rPr lang="en-US" smtClean="0"/>
              <a:t>5/9/2024</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4407242A-5AAD-4CF5-A7D3-8B87808F7496}" type="slidenum">
              <a:rPr lang="en-US" smtClean="0"/>
              <a:t>‹#›</a:t>
            </a:fld>
            <a:endParaRPr lang="en-US"/>
          </a:p>
        </p:txBody>
      </p:sp>
    </p:spTree>
    <p:extLst>
      <p:ext uri="{BB962C8B-B14F-4D97-AF65-F5344CB8AC3E}">
        <p14:creationId xmlns:p14="http://schemas.microsoft.com/office/powerpoint/2010/main" val="19029789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hyperlink" Target="https://dynamics.microsoft.com/en-u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F45BBD00-E43F-A841-A71E-084CFF3D4400}"/>
              </a:ext>
            </a:extLst>
          </p:cNvPr>
          <p:cNvSpPr/>
          <p:nvPr/>
        </p:nvSpPr>
        <p:spPr>
          <a:xfrm>
            <a:off x="0" y="2915300"/>
            <a:ext cx="7772400" cy="4016785"/>
          </a:xfrm>
          <a:prstGeom prst="rect">
            <a:avLst/>
          </a:prstGeom>
          <a:solidFill>
            <a:srgbClr val="234B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00" dirty="0">
              <a:solidFill>
                <a:schemeClr val="bg1">
                  <a:lumMod val="50000"/>
                </a:schemeClr>
              </a:solidFill>
              <a:cs typeface="Segoe UI"/>
            </a:endParaRPr>
          </a:p>
        </p:txBody>
      </p:sp>
      <p:sp>
        <p:nvSpPr>
          <p:cNvPr id="25" name="TextBox 24"/>
          <p:cNvSpPr txBox="1"/>
          <p:nvPr/>
        </p:nvSpPr>
        <p:spPr>
          <a:xfrm>
            <a:off x="472772" y="501535"/>
            <a:ext cx="6842428" cy="796372"/>
          </a:xfrm>
          <a:prstGeom prst="rect">
            <a:avLst/>
          </a:prstGeom>
          <a:noFill/>
        </p:spPr>
        <p:txBody>
          <a:bodyPr wrap="square" lIns="0" tIns="0" rIns="0" bIns="0" rtlCol="0">
            <a:spAutoFit/>
          </a:bodyPr>
          <a:lstStyle/>
          <a:p>
            <a:pPr>
              <a:lnSpc>
                <a:spcPts val="3000"/>
              </a:lnSpc>
            </a:pPr>
            <a:r>
              <a:rPr lang="en-US" sz="3200" dirty="0">
                <a:solidFill>
                  <a:srgbClr val="3A383F"/>
                </a:solidFill>
                <a:latin typeface="Founders Grotesk Medium" panose="020B0503030202060203" pitchFamily="34" charset="77"/>
                <a:cs typeface="Segoe UI" panose="020B0502040204020203" pitchFamily="34" charset="0"/>
              </a:rPr>
              <a:t>Real-time vendor verification inside Microsoft Dynamics 365 </a:t>
            </a:r>
          </a:p>
        </p:txBody>
      </p:sp>
      <p:sp>
        <p:nvSpPr>
          <p:cNvPr id="35" name="TextBox 34"/>
          <p:cNvSpPr txBox="1"/>
          <p:nvPr/>
        </p:nvSpPr>
        <p:spPr>
          <a:xfrm>
            <a:off x="2634062" y="1398014"/>
            <a:ext cx="4773240" cy="1384995"/>
          </a:xfrm>
          <a:prstGeom prst="rect">
            <a:avLst/>
          </a:prstGeom>
          <a:noFill/>
        </p:spPr>
        <p:txBody>
          <a:bodyPr wrap="square" lIns="0" tIns="0" rIns="0" bIns="0" rtlCol="0">
            <a:spAutoFit/>
          </a:bodyPr>
          <a:lstStyle/>
          <a:p>
            <a:r>
              <a:rPr lang="en-US" sz="1400" dirty="0">
                <a:solidFill>
                  <a:schemeClr val="tx1">
                    <a:lumMod val="75000"/>
                    <a:lumOff val="25000"/>
                  </a:schemeClr>
                </a:solidFill>
                <a:latin typeface="Founders Grotesk" panose="020B0503030202060203" pitchFamily="34" charset="77"/>
                <a:cs typeface="Segoe UI Semibold" panose="020B0702040204020203" pitchFamily="34" charset="0"/>
              </a:rPr>
              <a:t>ABOUT EFTSURE:</a:t>
            </a:r>
          </a:p>
          <a:p>
            <a:pPr>
              <a:lnSpc>
                <a:spcPct val="110000"/>
              </a:lnSpc>
              <a:spcBef>
                <a:spcPts val="1200"/>
              </a:spcBef>
            </a:pPr>
            <a:r>
              <a:rPr lang="en-US" sz="1200" dirty="0">
                <a:solidFill>
                  <a:schemeClr val="tx1">
                    <a:lumMod val="75000"/>
                    <a:lumOff val="25000"/>
                  </a:schemeClr>
                </a:solidFill>
                <a:latin typeface="Founders Grotesk" panose="020B0503030202060203" pitchFamily="34" charset="77"/>
                <a:cs typeface="Segoe UI" panose="020B0502040204020203" pitchFamily="34" charset="0"/>
              </a:rPr>
              <a:t>From within Microsoft Dynamics 365 for Finance and Operations, eftsure protects your organisation from fraud and error throughout the payment lifecycle. Our Know Your Payee solution provides real-time, verified vendor signals and alerts when you onboard new vendors, update existing ones, review a payments file and in your online banking environment. </a:t>
            </a:r>
          </a:p>
        </p:txBody>
      </p:sp>
      <p:sp>
        <p:nvSpPr>
          <p:cNvPr id="38" name="TextBox 37"/>
          <p:cNvSpPr txBox="1"/>
          <p:nvPr/>
        </p:nvSpPr>
        <p:spPr>
          <a:xfrm>
            <a:off x="472773" y="3023147"/>
            <a:ext cx="6842427" cy="246221"/>
          </a:xfrm>
          <a:prstGeom prst="rect">
            <a:avLst/>
          </a:prstGeom>
          <a:noFill/>
        </p:spPr>
        <p:txBody>
          <a:bodyPr wrap="square" lIns="0" tIns="0" rIns="0" bIns="0" rtlCol="0">
            <a:spAutoFit/>
          </a:bodyPr>
          <a:lstStyle/>
          <a:p>
            <a:r>
              <a:rPr lang="en-US" sz="1600" b="1" dirty="0">
                <a:solidFill>
                  <a:schemeClr val="bg1"/>
                </a:solidFill>
                <a:latin typeface="+mj-lt"/>
                <a:cs typeface="Segoe UI Semibold" panose="020B0702040204020203" pitchFamily="34" charset="0"/>
              </a:rPr>
              <a:t>WHAT WE OFFER</a:t>
            </a:r>
          </a:p>
        </p:txBody>
      </p:sp>
      <p:sp>
        <p:nvSpPr>
          <p:cNvPr id="40" name="TextBox 39"/>
          <p:cNvSpPr txBox="1"/>
          <p:nvPr/>
        </p:nvSpPr>
        <p:spPr>
          <a:xfrm>
            <a:off x="5783217" y="7330101"/>
            <a:ext cx="1989183" cy="1031051"/>
          </a:xfrm>
          <a:prstGeom prst="rect">
            <a:avLst/>
          </a:prstGeom>
          <a:noFill/>
        </p:spPr>
        <p:txBody>
          <a:bodyPr wrap="square" lIns="0" tIns="0" rIns="0" bIns="0" rtlCol="0">
            <a:noAutofit/>
          </a:bodyPr>
          <a:lstStyle/>
          <a:p>
            <a:pPr>
              <a:spcAft>
                <a:spcPts val="600"/>
              </a:spcAft>
            </a:pPr>
            <a:r>
              <a:rPr lang="en-US" sz="1600" b="1" dirty="0">
                <a:solidFill>
                  <a:srgbClr val="3A383F"/>
                </a:solidFill>
                <a:latin typeface="Founders Grotesk" panose="020B0503030202060203" pitchFamily="34" charset="77"/>
                <a:cs typeface="Segoe UI Semibold" panose="020B0702040204020203" pitchFamily="34" charset="0"/>
              </a:rPr>
              <a:t>LEARN MORE</a:t>
            </a:r>
            <a:endParaRPr lang="en-US" sz="1400" b="1" dirty="0">
              <a:solidFill>
                <a:schemeClr val="tx1">
                  <a:lumMod val="75000"/>
                  <a:lumOff val="25000"/>
                </a:schemeClr>
              </a:solidFill>
              <a:latin typeface="Founders Grotesk" panose="020B0503030202060203" pitchFamily="34" charset="77"/>
              <a:cs typeface="Segoe UI" panose="020B0502040204020203" pitchFamily="34" charset="0"/>
            </a:endParaRPr>
          </a:p>
          <a:p>
            <a:pPr>
              <a:spcAft>
                <a:spcPts val="600"/>
              </a:spcAft>
            </a:pPr>
            <a:r>
              <a:rPr lang="en-US" sz="1200" dirty="0">
                <a:solidFill>
                  <a:schemeClr val="tx1">
                    <a:lumMod val="75000"/>
                    <a:lumOff val="25000"/>
                  </a:schemeClr>
                </a:solidFill>
                <a:latin typeface="Founders Grotesk" panose="020B0503030202060203" pitchFamily="34" charset="77"/>
                <a:cs typeface="Segoe UI Light" panose="020B0502040204020203" pitchFamily="34" charset="0"/>
              </a:rPr>
              <a:t>            </a:t>
            </a:r>
            <a:r>
              <a:rPr lang="en-US" sz="1200" dirty="0" err="1">
                <a:solidFill>
                  <a:schemeClr val="tx1">
                    <a:lumMod val="75000"/>
                    <a:lumOff val="25000"/>
                  </a:schemeClr>
                </a:solidFill>
                <a:latin typeface="Founders Grotesk" panose="020B0503030202060203" pitchFamily="34" charset="77"/>
                <a:cs typeface="Segoe UI Light" panose="020B0502040204020203" pitchFamily="34" charset="0"/>
              </a:rPr>
              <a:t>www.eftsure.com.au</a:t>
            </a:r>
            <a:endParaRPr lang="en-US" sz="1200" dirty="0">
              <a:solidFill>
                <a:schemeClr val="tx1">
                  <a:lumMod val="75000"/>
                  <a:lumOff val="25000"/>
                </a:schemeClr>
              </a:solidFill>
              <a:latin typeface="Founders Grotesk" panose="020B0503030202060203" pitchFamily="34" charset="77"/>
              <a:cs typeface="Segoe UI Light" panose="020B0502040204020203" pitchFamily="34" charset="0"/>
            </a:endParaRPr>
          </a:p>
          <a:p>
            <a:pPr>
              <a:spcAft>
                <a:spcPts val="600"/>
              </a:spcAft>
            </a:pPr>
            <a:r>
              <a:rPr lang="en-US" altLang="en-US" sz="1200" dirty="0">
                <a:solidFill>
                  <a:schemeClr val="tx1">
                    <a:lumMod val="75000"/>
                    <a:lumOff val="25000"/>
                  </a:schemeClr>
                </a:solidFill>
                <a:latin typeface="Founders Grotesk" panose="020B0503030202060203" pitchFamily="34" charset="77"/>
                <a:cs typeface="Arial" panose="020B0604020202020204" pitchFamily="34" charset="0"/>
              </a:rPr>
              <a:t>            </a:t>
            </a:r>
            <a:r>
              <a:rPr lang="en-US" altLang="en-US" sz="1200" dirty="0" err="1">
                <a:solidFill>
                  <a:schemeClr val="tx1">
                    <a:lumMod val="75000"/>
                    <a:lumOff val="25000"/>
                  </a:schemeClr>
                </a:solidFill>
                <a:latin typeface="Founders Grotesk" panose="020B0503030202060203" pitchFamily="34" charset="77"/>
                <a:cs typeface="Arial" panose="020B0604020202020204" pitchFamily="34" charset="0"/>
              </a:rPr>
              <a:t>sales@eftsure.com.au</a:t>
            </a:r>
            <a:endParaRPr lang="en-US" sz="1200" dirty="0">
              <a:solidFill>
                <a:schemeClr val="tx1">
                  <a:lumMod val="75000"/>
                  <a:lumOff val="25000"/>
                </a:schemeClr>
              </a:solidFill>
              <a:latin typeface="Founders Grotesk" panose="020B0503030202060203" pitchFamily="34" charset="77"/>
              <a:cs typeface="Segoe UI Light" panose="020B0502040204020203" pitchFamily="34" charset="0"/>
            </a:endParaRPr>
          </a:p>
          <a:p>
            <a:pPr>
              <a:spcAft>
                <a:spcPts val="600"/>
              </a:spcAft>
            </a:pPr>
            <a:r>
              <a:rPr lang="en-US" altLang="en-US" sz="1200" dirty="0">
                <a:solidFill>
                  <a:schemeClr val="tx1">
                    <a:lumMod val="75000"/>
                    <a:lumOff val="25000"/>
                  </a:schemeClr>
                </a:solidFill>
                <a:latin typeface="Founders Grotesk" panose="020B0503030202060203" pitchFamily="34" charset="77"/>
                <a:cs typeface="Arial" panose="020B0604020202020204" pitchFamily="34" charset="0"/>
              </a:rPr>
              <a:t>            +1 300 985 976</a:t>
            </a:r>
            <a:endParaRPr lang="en-US" sz="1200" dirty="0">
              <a:solidFill>
                <a:schemeClr val="tx1">
                  <a:lumMod val="75000"/>
                  <a:lumOff val="25000"/>
                </a:schemeClr>
              </a:solidFill>
              <a:latin typeface="Founders Grotesk" panose="020B0503030202060203" pitchFamily="34" charset="77"/>
              <a:cs typeface="Segoe UI Light" panose="020B0502040204020203" pitchFamily="34" charset="0"/>
            </a:endParaRPr>
          </a:p>
        </p:txBody>
      </p:sp>
      <p:sp>
        <p:nvSpPr>
          <p:cNvPr id="15" name="TextBox 14"/>
          <p:cNvSpPr txBox="1"/>
          <p:nvPr/>
        </p:nvSpPr>
        <p:spPr>
          <a:xfrm>
            <a:off x="452378" y="4538415"/>
            <a:ext cx="1539708" cy="1615827"/>
          </a:xfrm>
          <a:prstGeom prst="rect">
            <a:avLst/>
          </a:prstGeom>
          <a:noFill/>
        </p:spPr>
        <p:txBody>
          <a:bodyPr wrap="square" lIns="0" tIns="0" rIns="0" bIns="0" rtlCol="0">
            <a:spAutoFit/>
          </a:bodyPr>
          <a:lstStyle/>
          <a:p>
            <a:r>
              <a:rPr lang="en-US" sz="1050" dirty="0">
                <a:solidFill>
                  <a:schemeClr val="bg1"/>
                </a:solidFill>
                <a:latin typeface="Founders Grotesk" panose="020B0503030202060203" pitchFamily="34" charset="77"/>
                <a:cs typeface="Segoe UI" panose="020B0502040204020203" pitchFamily="34" charset="0"/>
              </a:rPr>
              <a:t>eftsure protects Microsoft Dynamics 365 Finance and Operations users from  invoice scams, payments fraud, business email compromise scams and other external threats. It prevents insidious actions from insiders and employee mistakes. </a:t>
            </a:r>
          </a:p>
        </p:txBody>
      </p:sp>
      <p:sp>
        <p:nvSpPr>
          <p:cNvPr id="19" name="TextBox 18"/>
          <p:cNvSpPr txBox="1"/>
          <p:nvPr/>
        </p:nvSpPr>
        <p:spPr>
          <a:xfrm>
            <a:off x="2235165" y="4538415"/>
            <a:ext cx="1519095" cy="1454244"/>
          </a:xfrm>
          <a:prstGeom prst="rect">
            <a:avLst/>
          </a:prstGeom>
          <a:noFill/>
        </p:spPr>
        <p:txBody>
          <a:bodyPr wrap="square" lIns="0" tIns="0" rIns="0" bIns="0" rtlCol="0">
            <a:spAutoFit/>
          </a:bodyPr>
          <a:lstStyle/>
          <a:p>
            <a:r>
              <a:rPr lang="en-US" sz="1050" dirty="0">
                <a:solidFill>
                  <a:schemeClr val="bg1"/>
                </a:solidFill>
                <a:latin typeface="Founders Grotesk" panose="020B0503030202060203" pitchFamily="34" charset="77"/>
                <a:cs typeface="Segoe UI" panose="020B0502040204020203" pitchFamily="34" charset="0"/>
              </a:rPr>
              <a:t>Drawing on a massive, unique verified vendor database in the cloud, eftsure cross-matches customer, supplier, bank and third-party data to verify vendors at both moment of onboarding and point of payment.  </a:t>
            </a:r>
          </a:p>
        </p:txBody>
      </p:sp>
      <p:sp>
        <p:nvSpPr>
          <p:cNvPr id="20" name="TextBox 19"/>
          <p:cNvSpPr txBox="1"/>
          <p:nvPr/>
        </p:nvSpPr>
        <p:spPr>
          <a:xfrm>
            <a:off x="4016470" y="4538415"/>
            <a:ext cx="1519095" cy="1454244"/>
          </a:xfrm>
          <a:prstGeom prst="rect">
            <a:avLst/>
          </a:prstGeom>
          <a:noFill/>
        </p:spPr>
        <p:txBody>
          <a:bodyPr wrap="square" lIns="0" tIns="0" rIns="0" bIns="0" rtlCol="0">
            <a:spAutoFit/>
          </a:bodyPr>
          <a:lstStyle/>
          <a:p>
            <a:r>
              <a:rPr lang="en-US" sz="1050" dirty="0">
                <a:solidFill>
                  <a:schemeClr val="bg1"/>
                </a:solidFill>
                <a:latin typeface="Founders Grotesk" panose="020B0503030202060203" pitchFamily="34" charset="77"/>
                <a:cs typeface="Segoe UI" panose="020B0502040204020203" pitchFamily="34" charset="0"/>
              </a:rPr>
              <a:t>eftsure provides simple, powerful traffic light symbols  indicating whether vendor bank details are legitimate. Eftsure also provides compliance signals indicating the currency and validity of a vendors tax and business registration. </a:t>
            </a:r>
          </a:p>
        </p:txBody>
      </p:sp>
      <p:sp>
        <p:nvSpPr>
          <p:cNvPr id="21" name="TextBox 20"/>
          <p:cNvSpPr txBox="1"/>
          <p:nvPr/>
        </p:nvSpPr>
        <p:spPr>
          <a:xfrm>
            <a:off x="5796105" y="4538415"/>
            <a:ext cx="1519095" cy="1292662"/>
          </a:xfrm>
          <a:prstGeom prst="rect">
            <a:avLst/>
          </a:prstGeom>
          <a:noFill/>
        </p:spPr>
        <p:txBody>
          <a:bodyPr wrap="square" lIns="0" tIns="0" rIns="0" bIns="0" rtlCol="0">
            <a:spAutoFit/>
          </a:bodyPr>
          <a:lstStyle/>
          <a:p>
            <a:r>
              <a:rPr lang="en-US" sz="1050" dirty="0">
                <a:solidFill>
                  <a:schemeClr val="bg1"/>
                </a:solidFill>
                <a:latin typeface="Founders Grotesk" panose="020B0503030202060203" pitchFamily="34" charset="77"/>
                <a:cs typeface="Segoe UI" panose="020B0502040204020203" pitchFamily="34" charset="0"/>
              </a:rPr>
              <a:t>eftsure enhances the  control features of Microsoft Dynamics 365 for Finance and Operations by bringing powerful 3</a:t>
            </a:r>
            <a:r>
              <a:rPr lang="en-US" sz="1050" baseline="30000" dirty="0">
                <a:solidFill>
                  <a:schemeClr val="bg1"/>
                </a:solidFill>
                <a:latin typeface="Founders Grotesk" panose="020B0503030202060203" pitchFamily="34" charset="77"/>
                <a:cs typeface="Segoe UI" panose="020B0502040204020203" pitchFamily="34" charset="0"/>
              </a:rPr>
              <a:t>rd</a:t>
            </a:r>
            <a:r>
              <a:rPr lang="en-US" sz="1050" dirty="0">
                <a:solidFill>
                  <a:schemeClr val="bg1"/>
                </a:solidFill>
                <a:latin typeface="Founders Grotesk" panose="020B0503030202060203" pitchFamily="34" charset="77"/>
                <a:cs typeface="Segoe UI" panose="020B0502040204020203" pitchFamily="34" charset="0"/>
              </a:rPr>
              <a:t> party vendor verification and alerts to the vendor management and payment review functions. </a:t>
            </a:r>
          </a:p>
        </p:txBody>
      </p:sp>
      <p:cxnSp>
        <p:nvCxnSpPr>
          <p:cNvPr id="41" name="Straight Connector 40"/>
          <p:cNvCxnSpPr/>
          <p:nvPr/>
        </p:nvCxnSpPr>
        <p:spPr>
          <a:xfrm flipV="1">
            <a:off x="6194358" y="9620670"/>
            <a:ext cx="0" cy="23526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B68E33DE-CE9A-FF4A-A324-B4790CF7EB65}"/>
              </a:ext>
            </a:extLst>
          </p:cNvPr>
          <p:cNvSpPr txBox="1"/>
          <p:nvPr/>
        </p:nvSpPr>
        <p:spPr>
          <a:xfrm>
            <a:off x="426978" y="7808455"/>
            <a:ext cx="4705236" cy="1958579"/>
          </a:xfrm>
          <a:prstGeom prst="rect">
            <a:avLst/>
          </a:prstGeom>
          <a:noFill/>
        </p:spPr>
        <p:txBody>
          <a:bodyPr wrap="square" lIns="0" tIns="0" rIns="0" bIns="0" rtlCol="0">
            <a:noAutofit/>
          </a:bodyPr>
          <a:lstStyle/>
          <a:p>
            <a:pPr>
              <a:spcAft>
                <a:spcPts val="600"/>
              </a:spcAft>
            </a:pPr>
            <a:r>
              <a:rPr lang="en-US" sz="1800" dirty="0">
                <a:solidFill>
                  <a:srgbClr val="234BFF"/>
                </a:solidFill>
                <a:latin typeface="Messina Serif" pitchFamily="2" charset="77"/>
                <a:ea typeface="Segoe UI" panose="020B0502040204020203" pitchFamily="34" charset="0"/>
                <a:cs typeface="Segoe UI Light" panose="020B0502040204020203" pitchFamily="34" charset="0"/>
              </a:rPr>
              <a:t>“We could see how eftsure could compliment what we had to  enhance our internal controls, particularly for that Know Your Payee process and provide really good visualization for the control as we release money from our bank account”</a:t>
            </a:r>
          </a:p>
          <a:p>
            <a:pPr>
              <a:spcAft>
                <a:spcPts val="600"/>
              </a:spcAft>
            </a:pPr>
            <a:r>
              <a:rPr lang="en-US" sz="1000" dirty="0">
                <a:solidFill>
                  <a:schemeClr val="tx1">
                    <a:lumMod val="75000"/>
                    <a:lumOff val="25000"/>
                  </a:schemeClr>
                </a:solidFill>
                <a:latin typeface="Founders Grotesk" panose="020B0503030202060203" pitchFamily="34" charset="77"/>
                <a:ea typeface="Segoe UI" panose="020B0502040204020203" pitchFamily="34" charset="0"/>
                <a:cs typeface="Segoe UI" panose="020B0502040204020203" pitchFamily="34" charset="0"/>
              </a:rPr>
              <a:t>– Stephen Humphrys, CFO, Steadfast Insurance Group Limited</a:t>
            </a:r>
          </a:p>
          <a:p>
            <a:endParaRPr lang="en-US" sz="1200" b="1" dirty="0">
              <a:solidFill>
                <a:schemeClr val="tx1">
                  <a:lumMod val="75000"/>
                  <a:lumOff val="25000"/>
                </a:schemeClr>
              </a:solidFill>
              <a:ea typeface="Segoe UI" panose="020B0502040204020203" pitchFamily="34" charset="0"/>
              <a:cs typeface="Segoe UI" panose="020B0502040204020203" pitchFamily="34" charset="0"/>
            </a:endParaRPr>
          </a:p>
        </p:txBody>
      </p:sp>
      <p:sp>
        <p:nvSpPr>
          <p:cNvPr id="31" name="Digital_Transformation" title="Icon of a cloud of which half is made of dots">
            <a:extLst>
              <a:ext uri="{FF2B5EF4-FFF2-40B4-BE49-F238E27FC236}">
                <a16:creationId xmlns:a16="http://schemas.microsoft.com/office/drawing/2014/main" id="{A307510B-6C3D-FB4D-A57A-AE5DCB880749}"/>
              </a:ext>
            </a:extLst>
          </p:cNvPr>
          <p:cNvSpPr>
            <a:spLocks noChangeAspect="1" noEditPoints="1"/>
          </p:cNvSpPr>
          <p:nvPr/>
        </p:nvSpPr>
        <p:spPr bwMode="auto">
          <a:xfrm>
            <a:off x="2258591" y="3789925"/>
            <a:ext cx="903933" cy="483909"/>
          </a:xfrm>
          <a:custGeom>
            <a:avLst/>
            <a:gdLst>
              <a:gd name="T0" fmla="*/ 0 w 357"/>
              <a:gd name="T1" fmla="*/ 95 h 190"/>
              <a:gd name="T2" fmla="*/ 7 w 357"/>
              <a:gd name="T3" fmla="*/ 95 h 190"/>
              <a:gd name="T4" fmla="*/ 0 w 357"/>
              <a:gd name="T5" fmla="*/ 143 h 190"/>
              <a:gd name="T6" fmla="*/ 7 w 357"/>
              <a:gd name="T7" fmla="*/ 143 h 190"/>
              <a:gd name="T8" fmla="*/ 47 w 357"/>
              <a:gd name="T9" fmla="*/ 190 h 190"/>
              <a:gd name="T10" fmla="*/ 54 w 357"/>
              <a:gd name="T11" fmla="*/ 190 h 190"/>
              <a:gd name="T12" fmla="*/ 47 w 357"/>
              <a:gd name="T13" fmla="*/ 47 h 190"/>
              <a:gd name="T14" fmla="*/ 54 w 357"/>
              <a:gd name="T15" fmla="*/ 47 h 190"/>
              <a:gd name="T16" fmla="*/ 47 w 357"/>
              <a:gd name="T17" fmla="*/ 95 h 190"/>
              <a:gd name="T18" fmla="*/ 54 w 357"/>
              <a:gd name="T19" fmla="*/ 95 h 190"/>
              <a:gd name="T20" fmla="*/ 47 w 357"/>
              <a:gd name="T21" fmla="*/ 143 h 190"/>
              <a:gd name="T22" fmla="*/ 54 w 357"/>
              <a:gd name="T23" fmla="*/ 143 h 190"/>
              <a:gd name="T24" fmla="*/ 141 w 357"/>
              <a:gd name="T25" fmla="*/ 0 h 190"/>
              <a:gd name="T26" fmla="*/ 148 w 357"/>
              <a:gd name="T27" fmla="*/ 0 h 190"/>
              <a:gd name="T28" fmla="*/ 141 w 357"/>
              <a:gd name="T29" fmla="*/ 95 h 190"/>
              <a:gd name="T30" fmla="*/ 148 w 357"/>
              <a:gd name="T31" fmla="*/ 95 h 190"/>
              <a:gd name="T32" fmla="*/ 141 w 357"/>
              <a:gd name="T33" fmla="*/ 143 h 190"/>
              <a:gd name="T34" fmla="*/ 148 w 357"/>
              <a:gd name="T35" fmla="*/ 143 h 190"/>
              <a:gd name="T36" fmla="*/ 94 w 357"/>
              <a:gd name="T37" fmla="*/ 190 h 190"/>
              <a:gd name="T38" fmla="*/ 101 w 357"/>
              <a:gd name="T39" fmla="*/ 190 h 190"/>
              <a:gd name="T40" fmla="*/ 94 w 357"/>
              <a:gd name="T41" fmla="*/ 47 h 190"/>
              <a:gd name="T42" fmla="*/ 101 w 357"/>
              <a:gd name="T43" fmla="*/ 47 h 190"/>
              <a:gd name="T44" fmla="*/ 94 w 357"/>
              <a:gd name="T45" fmla="*/ 95 h 190"/>
              <a:gd name="T46" fmla="*/ 101 w 357"/>
              <a:gd name="T47" fmla="*/ 95 h 190"/>
              <a:gd name="T48" fmla="*/ 94 w 357"/>
              <a:gd name="T49" fmla="*/ 143 h 190"/>
              <a:gd name="T50" fmla="*/ 101 w 357"/>
              <a:gd name="T51" fmla="*/ 143 h 190"/>
              <a:gd name="T52" fmla="*/ 132 w 357"/>
              <a:gd name="T53" fmla="*/ 190 h 190"/>
              <a:gd name="T54" fmla="*/ 298 w 357"/>
              <a:gd name="T55" fmla="*/ 190 h 190"/>
              <a:gd name="T56" fmla="*/ 357 w 357"/>
              <a:gd name="T57" fmla="*/ 131 h 190"/>
              <a:gd name="T58" fmla="*/ 298 w 357"/>
              <a:gd name="T59" fmla="*/ 71 h 190"/>
              <a:gd name="T60" fmla="*/ 285 w 357"/>
              <a:gd name="T61" fmla="*/ 73 h 190"/>
              <a:gd name="T62" fmla="*/ 192 w 357"/>
              <a:gd name="T63" fmla="*/ 0 h 190"/>
              <a:gd name="T64" fmla="*/ 179 w 357"/>
              <a:gd name="T65" fmla="*/ 0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57" h="190">
                <a:moveTo>
                  <a:pt x="0" y="95"/>
                </a:moveTo>
                <a:cubicBezTo>
                  <a:pt x="7" y="95"/>
                  <a:pt x="7" y="95"/>
                  <a:pt x="7" y="95"/>
                </a:cubicBezTo>
                <a:moveTo>
                  <a:pt x="0" y="143"/>
                </a:moveTo>
                <a:cubicBezTo>
                  <a:pt x="7" y="143"/>
                  <a:pt x="7" y="143"/>
                  <a:pt x="7" y="143"/>
                </a:cubicBezTo>
                <a:moveTo>
                  <a:pt x="47" y="190"/>
                </a:moveTo>
                <a:cubicBezTo>
                  <a:pt x="54" y="190"/>
                  <a:pt x="54" y="190"/>
                  <a:pt x="54" y="190"/>
                </a:cubicBezTo>
                <a:moveTo>
                  <a:pt x="47" y="47"/>
                </a:moveTo>
                <a:cubicBezTo>
                  <a:pt x="54" y="47"/>
                  <a:pt x="54" y="47"/>
                  <a:pt x="54" y="47"/>
                </a:cubicBezTo>
                <a:moveTo>
                  <a:pt x="47" y="95"/>
                </a:moveTo>
                <a:cubicBezTo>
                  <a:pt x="54" y="95"/>
                  <a:pt x="54" y="95"/>
                  <a:pt x="54" y="95"/>
                </a:cubicBezTo>
                <a:moveTo>
                  <a:pt x="47" y="143"/>
                </a:moveTo>
                <a:cubicBezTo>
                  <a:pt x="54" y="143"/>
                  <a:pt x="54" y="143"/>
                  <a:pt x="54" y="143"/>
                </a:cubicBezTo>
                <a:moveTo>
                  <a:pt x="141" y="0"/>
                </a:moveTo>
                <a:cubicBezTo>
                  <a:pt x="148" y="0"/>
                  <a:pt x="148" y="0"/>
                  <a:pt x="148" y="0"/>
                </a:cubicBezTo>
                <a:moveTo>
                  <a:pt x="141" y="95"/>
                </a:moveTo>
                <a:cubicBezTo>
                  <a:pt x="148" y="95"/>
                  <a:pt x="148" y="95"/>
                  <a:pt x="148" y="95"/>
                </a:cubicBezTo>
                <a:moveTo>
                  <a:pt x="141" y="143"/>
                </a:moveTo>
                <a:cubicBezTo>
                  <a:pt x="148" y="143"/>
                  <a:pt x="148" y="143"/>
                  <a:pt x="148" y="143"/>
                </a:cubicBezTo>
                <a:moveTo>
                  <a:pt x="94" y="190"/>
                </a:moveTo>
                <a:cubicBezTo>
                  <a:pt x="101" y="190"/>
                  <a:pt x="101" y="190"/>
                  <a:pt x="101" y="190"/>
                </a:cubicBezTo>
                <a:moveTo>
                  <a:pt x="94" y="47"/>
                </a:moveTo>
                <a:cubicBezTo>
                  <a:pt x="101" y="47"/>
                  <a:pt x="101" y="47"/>
                  <a:pt x="101" y="47"/>
                </a:cubicBezTo>
                <a:moveTo>
                  <a:pt x="94" y="95"/>
                </a:moveTo>
                <a:cubicBezTo>
                  <a:pt x="101" y="95"/>
                  <a:pt x="101" y="95"/>
                  <a:pt x="101" y="95"/>
                </a:cubicBezTo>
                <a:moveTo>
                  <a:pt x="94" y="143"/>
                </a:moveTo>
                <a:cubicBezTo>
                  <a:pt x="101" y="143"/>
                  <a:pt x="101" y="143"/>
                  <a:pt x="101" y="143"/>
                </a:cubicBezTo>
                <a:moveTo>
                  <a:pt x="132" y="190"/>
                </a:moveTo>
                <a:cubicBezTo>
                  <a:pt x="155" y="190"/>
                  <a:pt x="279" y="190"/>
                  <a:pt x="298" y="190"/>
                </a:cubicBezTo>
                <a:cubicBezTo>
                  <a:pt x="330" y="190"/>
                  <a:pt x="357" y="163"/>
                  <a:pt x="357" y="131"/>
                </a:cubicBezTo>
                <a:cubicBezTo>
                  <a:pt x="357" y="98"/>
                  <a:pt x="330" y="71"/>
                  <a:pt x="298" y="71"/>
                </a:cubicBezTo>
                <a:cubicBezTo>
                  <a:pt x="293" y="71"/>
                  <a:pt x="289" y="72"/>
                  <a:pt x="285" y="73"/>
                </a:cubicBezTo>
                <a:cubicBezTo>
                  <a:pt x="275" y="31"/>
                  <a:pt x="237" y="0"/>
                  <a:pt x="192" y="0"/>
                </a:cubicBezTo>
                <a:cubicBezTo>
                  <a:pt x="179" y="0"/>
                  <a:pt x="179" y="0"/>
                  <a:pt x="179" y="0"/>
                </a:cubicBezTo>
              </a:path>
            </a:pathLst>
          </a:custGeom>
          <a:noFill/>
          <a:ln w="15875" cap="sq">
            <a:solidFill>
              <a:srgbClr val="54E6D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900">
              <a:gradFill>
                <a:gsLst>
                  <a:gs pos="0">
                    <a:srgbClr val="505050"/>
                  </a:gs>
                  <a:gs pos="100000">
                    <a:srgbClr val="505050"/>
                  </a:gs>
                </a:gsLst>
                <a:lin ang="5400000" scaled="1"/>
              </a:gradFill>
            </a:endParaRPr>
          </a:p>
        </p:txBody>
      </p:sp>
      <p:sp>
        <p:nvSpPr>
          <p:cNvPr id="39" name="Business applications" title="Icon of a chart showing three peaks that get higher in succession, a dotted arrow line points forward and up">
            <a:extLst>
              <a:ext uri="{FF2B5EF4-FFF2-40B4-BE49-F238E27FC236}">
                <a16:creationId xmlns:a16="http://schemas.microsoft.com/office/drawing/2014/main" id="{D670DFCB-F177-0940-9D17-B0D41C3676F2}"/>
              </a:ext>
            </a:extLst>
          </p:cNvPr>
          <p:cNvSpPr>
            <a:spLocks noChangeAspect="1" noEditPoints="1"/>
          </p:cNvSpPr>
          <p:nvPr/>
        </p:nvSpPr>
        <p:spPr bwMode="auto">
          <a:xfrm>
            <a:off x="5816498" y="3646290"/>
            <a:ext cx="763595" cy="627544"/>
          </a:xfrm>
          <a:custGeom>
            <a:avLst/>
            <a:gdLst>
              <a:gd name="T0" fmla="*/ 196 w 449"/>
              <a:gd name="T1" fmla="*/ 369 h 369"/>
              <a:gd name="T2" fmla="*/ 0 w 449"/>
              <a:gd name="T3" fmla="*/ 369 h 369"/>
              <a:gd name="T4" fmla="*/ 99 w 449"/>
              <a:gd name="T5" fmla="*/ 240 h 369"/>
              <a:gd name="T6" fmla="*/ 196 w 449"/>
              <a:gd name="T7" fmla="*/ 369 h 369"/>
              <a:gd name="T8" fmla="*/ 442 w 449"/>
              <a:gd name="T9" fmla="*/ 67 h 369"/>
              <a:gd name="T10" fmla="*/ 229 w 449"/>
              <a:gd name="T11" fmla="*/ 369 h 369"/>
              <a:gd name="T12" fmla="*/ 449 w 449"/>
              <a:gd name="T13" fmla="*/ 369 h 369"/>
              <a:gd name="T14" fmla="*/ 442 w 449"/>
              <a:gd name="T15" fmla="*/ 67 h 369"/>
              <a:gd name="T16" fmla="*/ 240 w 449"/>
              <a:gd name="T17" fmla="*/ 168 h 369"/>
              <a:gd name="T18" fmla="*/ 101 w 449"/>
              <a:gd name="T19" fmla="*/ 369 h 369"/>
              <a:gd name="T20" fmla="*/ 379 w 449"/>
              <a:gd name="T21" fmla="*/ 369 h 369"/>
              <a:gd name="T22" fmla="*/ 240 w 449"/>
              <a:gd name="T23" fmla="*/ 168 h 369"/>
              <a:gd name="T24" fmla="*/ 398 w 449"/>
              <a:gd name="T25" fmla="*/ 48 h 369"/>
              <a:gd name="T26" fmla="*/ 398 w 449"/>
              <a:gd name="T27" fmla="*/ 48 h 369"/>
              <a:gd name="T28" fmla="*/ 371 w 449"/>
              <a:gd name="T29" fmla="*/ 77 h 369"/>
              <a:gd name="T30" fmla="*/ 382 w 449"/>
              <a:gd name="T31" fmla="*/ 65 h 369"/>
              <a:gd name="T32" fmla="*/ 349 w 449"/>
              <a:gd name="T33" fmla="*/ 102 h 369"/>
              <a:gd name="T34" fmla="*/ 360 w 449"/>
              <a:gd name="T35" fmla="*/ 90 h 369"/>
              <a:gd name="T36" fmla="*/ 328 w 449"/>
              <a:gd name="T37" fmla="*/ 126 h 369"/>
              <a:gd name="T38" fmla="*/ 338 w 449"/>
              <a:gd name="T39" fmla="*/ 114 h 369"/>
              <a:gd name="T40" fmla="*/ 305 w 449"/>
              <a:gd name="T41" fmla="*/ 150 h 369"/>
              <a:gd name="T42" fmla="*/ 316 w 449"/>
              <a:gd name="T43" fmla="*/ 138 h 369"/>
              <a:gd name="T44" fmla="*/ 283 w 449"/>
              <a:gd name="T45" fmla="*/ 175 h 369"/>
              <a:gd name="T46" fmla="*/ 294 w 449"/>
              <a:gd name="T47" fmla="*/ 163 h 369"/>
              <a:gd name="T48" fmla="*/ 261 w 449"/>
              <a:gd name="T49" fmla="*/ 199 h 369"/>
              <a:gd name="T50" fmla="*/ 273 w 449"/>
              <a:gd name="T51" fmla="*/ 187 h 369"/>
              <a:gd name="T52" fmla="*/ 239 w 449"/>
              <a:gd name="T53" fmla="*/ 223 h 369"/>
              <a:gd name="T54" fmla="*/ 250 w 449"/>
              <a:gd name="T55" fmla="*/ 211 h 369"/>
              <a:gd name="T56" fmla="*/ 217 w 449"/>
              <a:gd name="T57" fmla="*/ 248 h 369"/>
              <a:gd name="T58" fmla="*/ 229 w 449"/>
              <a:gd name="T59" fmla="*/ 236 h 369"/>
              <a:gd name="T60" fmla="*/ 195 w 449"/>
              <a:gd name="T61" fmla="*/ 273 h 369"/>
              <a:gd name="T62" fmla="*/ 206 w 449"/>
              <a:gd name="T63" fmla="*/ 260 h 369"/>
              <a:gd name="T64" fmla="*/ 174 w 449"/>
              <a:gd name="T65" fmla="*/ 296 h 369"/>
              <a:gd name="T66" fmla="*/ 185 w 449"/>
              <a:gd name="T67" fmla="*/ 284 h 369"/>
              <a:gd name="T68" fmla="*/ 151 w 449"/>
              <a:gd name="T69" fmla="*/ 321 h 369"/>
              <a:gd name="T70" fmla="*/ 162 w 449"/>
              <a:gd name="T71" fmla="*/ 309 h 369"/>
              <a:gd name="T72" fmla="*/ 130 w 449"/>
              <a:gd name="T73" fmla="*/ 346 h 369"/>
              <a:gd name="T74" fmla="*/ 141 w 449"/>
              <a:gd name="T75" fmla="*/ 333 h 369"/>
              <a:gd name="T76" fmla="*/ 107 w 449"/>
              <a:gd name="T77" fmla="*/ 369 h 369"/>
              <a:gd name="T78" fmla="*/ 119 w 449"/>
              <a:gd name="T79" fmla="*/ 358 h 369"/>
              <a:gd name="T80" fmla="*/ 438 w 449"/>
              <a:gd name="T81" fmla="*/ 28 h 369"/>
              <a:gd name="T82" fmla="*/ 438 w 449"/>
              <a:gd name="T83" fmla="*/ 28 h 369"/>
              <a:gd name="T84" fmla="*/ 444 w 449"/>
              <a:gd name="T85" fmla="*/ 25 h 369"/>
              <a:gd name="T86" fmla="*/ 444 w 449"/>
              <a:gd name="T87" fmla="*/ 0 h 369"/>
              <a:gd name="T88" fmla="*/ 419 w 449"/>
              <a:gd name="T89" fmla="*/ 0 h 369"/>
              <a:gd name="T90" fmla="*/ 444 w 449"/>
              <a:gd name="T91" fmla="*/ 0 h 369"/>
              <a:gd name="T92" fmla="*/ 395 w 449"/>
              <a:gd name="T93" fmla="*/ 50 h 3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49" h="369">
                <a:moveTo>
                  <a:pt x="196" y="369"/>
                </a:moveTo>
                <a:lnTo>
                  <a:pt x="0" y="369"/>
                </a:lnTo>
                <a:lnTo>
                  <a:pt x="99" y="240"/>
                </a:lnTo>
                <a:lnTo>
                  <a:pt x="196" y="369"/>
                </a:lnTo>
                <a:moveTo>
                  <a:pt x="442" y="67"/>
                </a:moveTo>
                <a:lnTo>
                  <a:pt x="229" y="369"/>
                </a:lnTo>
                <a:lnTo>
                  <a:pt x="449" y="369"/>
                </a:lnTo>
                <a:lnTo>
                  <a:pt x="442" y="67"/>
                </a:lnTo>
                <a:moveTo>
                  <a:pt x="240" y="168"/>
                </a:moveTo>
                <a:lnTo>
                  <a:pt x="101" y="369"/>
                </a:lnTo>
                <a:lnTo>
                  <a:pt x="379" y="369"/>
                </a:lnTo>
                <a:lnTo>
                  <a:pt x="240" y="168"/>
                </a:lnTo>
                <a:moveTo>
                  <a:pt x="398" y="48"/>
                </a:moveTo>
                <a:lnTo>
                  <a:pt x="398" y="48"/>
                </a:lnTo>
                <a:moveTo>
                  <a:pt x="371" y="77"/>
                </a:moveTo>
                <a:lnTo>
                  <a:pt x="382" y="65"/>
                </a:lnTo>
                <a:moveTo>
                  <a:pt x="349" y="102"/>
                </a:moveTo>
                <a:lnTo>
                  <a:pt x="360" y="90"/>
                </a:lnTo>
                <a:moveTo>
                  <a:pt x="328" y="126"/>
                </a:moveTo>
                <a:lnTo>
                  <a:pt x="338" y="114"/>
                </a:lnTo>
                <a:moveTo>
                  <a:pt x="305" y="150"/>
                </a:moveTo>
                <a:lnTo>
                  <a:pt x="316" y="138"/>
                </a:lnTo>
                <a:moveTo>
                  <a:pt x="283" y="175"/>
                </a:moveTo>
                <a:lnTo>
                  <a:pt x="294" y="163"/>
                </a:lnTo>
                <a:moveTo>
                  <a:pt x="261" y="199"/>
                </a:moveTo>
                <a:lnTo>
                  <a:pt x="273" y="187"/>
                </a:lnTo>
                <a:moveTo>
                  <a:pt x="239" y="223"/>
                </a:moveTo>
                <a:lnTo>
                  <a:pt x="250" y="211"/>
                </a:lnTo>
                <a:moveTo>
                  <a:pt x="217" y="248"/>
                </a:moveTo>
                <a:lnTo>
                  <a:pt x="229" y="236"/>
                </a:lnTo>
                <a:moveTo>
                  <a:pt x="195" y="273"/>
                </a:moveTo>
                <a:lnTo>
                  <a:pt x="206" y="260"/>
                </a:lnTo>
                <a:moveTo>
                  <a:pt x="174" y="296"/>
                </a:moveTo>
                <a:lnTo>
                  <a:pt x="185" y="284"/>
                </a:lnTo>
                <a:moveTo>
                  <a:pt x="151" y="321"/>
                </a:moveTo>
                <a:lnTo>
                  <a:pt x="162" y="309"/>
                </a:lnTo>
                <a:moveTo>
                  <a:pt x="130" y="346"/>
                </a:moveTo>
                <a:lnTo>
                  <a:pt x="141" y="333"/>
                </a:lnTo>
                <a:moveTo>
                  <a:pt x="107" y="369"/>
                </a:moveTo>
                <a:lnTo>
                  <a:pt x="119" y="358"/>
                </a:lnTo>
                <a:moveTo>
                  <a:pt x="438" y="28"/>
                </a:moveTo>
                <a:lnTo>
                  <a:pt x="438" y="28"/>
                </a:lnTo>
                <a:moveTo>
                  <a:pt x="444" y="25"/>
                </a:moveTo>
                <a:lnTo>
                  <a:pt x="444" y="0"/>
                </a:lnTo>
                <a:lnTo>
                  <a:pt x="419" y="0"/>
                </a:lnTo>
                <a:moveTo>
                  <a:pt x="444" y="0"/>
                </a:moveTo>
                <a:lnTo>
                  <a:pt x="395" y="50"/>
                </a:lnTo>
              </a:path>
            </a:pathLst>
          </a:custGeom>
          <a:noFill/>
          <a:ln w="15875" cap="flat">
            <a:solidFill>
              <a:srgbClr val="54E6D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gradFill>
                <a:gsLst>
                  <a:gs pos="0">
                    <a:srgbClr val="505050"/>
                  </a:gs>
                  <a:gs pos="100000">
                    <a:srgbClr val="505050"/>
                  </a:gs>
                </a:gsLst>
              </a:gradFill>
            </a:endParaRPr>
          </a:p>
        </p:txBody>
      </p:sp>
      <p:sp>
        <p:nvSpPr>
          <p:cNvPr id="42" name="Mobile-first" title="Icon of two devices with an arrow connecting them">
            <a:extLst>
              <a:ext uri="{FF2B5EF4-FFF2-40B4-BE49-F238E27FC236}">
                <a16:creationId xmlns:a16="http://schemas.microsoft.com/office/drawing/2014/main" id="{CECF21F6-6F6F-6447-A033-70FDEF95786D}"/>
              </a:ext>
            </a:extLst>
          </p:cNvPr>
          <p:cNvSpPr>
            <a:spLocks noChangeAspect="1" noEditPoints="1"/>
          </p:cNvSpPr>
          <p:nvPr/>
        </p:nvSpPr>
        <p:spPr bwMode="auto">
          <a:xfrm>
            <a:off x="4036864" y="3837622"/>
            <a:ext cx="1110680" cy="444734"/>
          </a:xfrm>
          <a:custGeom>
            <a:avLst/>
            <a:gdLst>
              <a:gd name="T0" fmla="*/ 273 w 482"/>
              <a:gd name="T1" fmla="*/ 160 h 193"/>
              <a:gd name="T2" fmla="*/ 27 w 482"/>
              <a:gd name="T3" fmla="*/ 160 h 193"/>
              <a:gd name="T4" fmla="*/ 27 w 482"/>
              <a:gd name="T5" fmla="*/ 0 h 193"/>
              <a:gd name="T6" fmla="*/ 273 w 482"/>
              <a:gd name="T7" fmla="*/ 0 h 193"/>
              <a:gd name="T8" fmla="*/ 273 w 482"/>
              <a:gd name="T9" fmla="*/ 160 h 193"/>
              <a:gd name="T10" fmla="*/ 482 w 482"/>
              <a:gd name="T11" fmla="*/ 2 h 193"/>
              <a:gd name="T12" fmla="*/ 345 w 482"/>
              <a:gd name="T13" fmla="*/ 2 h 193"/>
              <a:gd name="T14" fmla="*/ 345 w 482"/>
              <a:gd name="T15" fmla="*/ 193 h 193"/>
              <a:gd name="T16" fmla="*/ 482 w 482"/>
              <a:gd name="T17" fmla="*/ 193 h 193"/>
              <a:gd name="T18" fmla="*/ 482 w 482"/>
              <a:gd name="T19" fmla="*/ 2 h 193"/>
              <a:gd name="T20" fmla="*/ 0 w 482"/>
              <a:gd name="T21" fmla="*/ 193 h 193"/>
              <a:gd name="T22" fmla="*/ 301 w 482"/>
              <a:gd name="T23" fmla="*/ 193 h 193"/>
              <a:gd name="T24" fmla="*/ 403 w 482"/>
              <a:gd name="T25" fmla="*/ 157 h 193"/>
              <a:gd name="T26" fmla="*/ 425 w 482"/>
              <a:gd name="T27" fmla="*/ 157 h 193"/>
              <a:gd name="T28" fmla="*/ 173 w 482"/>
              <a:gd name="T29" fmla="*/ 50 h 193"/>
              <a:gd name="T30" fmla="*/ 143 w 482"/>
              <a:gd name="T31" fmla="*/ 82 h 193"/>
              <a:gd name="T32" fmla="*/ 173 w 482"/>
              <a:gd name="T33" fmla="*/ 114 h 193"/>
              <a:gd name="T34" fmla="*/ 387 w 482"/>
              <a:gd name="T35" fmla="*/ 114 h 193"/>
              <a:gd name="T36" fmla="*/ 419 w 482"/>
              <a:gd name="T37" fmla="*/ 82 h 193"/>
              <a:gd name="T38" fmla="*/ 387 w 482"/>
              <a:gd name="T39" fmla="*/ 50 h 193"/>
              <a:gd name="T40" fmla="*/ 143 w 482"/>
              <a:gd name="T41" fmla="*/ 82 h 193"/>
              <a:gd name="T42" fmla="*/ 419 w 482"/>
              <a:gd name="T43" fmla="*/ 82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82" h="193">
                <a:moveTo>
                  <a:pt x="273" y="160"/>
                </a:moveTo>
                <a:lnTo>
                  <a:pt x="27" y="160"/>
                </a:lnTo>
                <a:lnTo>
                  <a:pt x="27" y="0"/>
                </a:lnTo>
                <a:lnTo>
                  <a:pt x="273" y="0"/>
                </a:lnTo>
                <a:lnTo>
                  <a:pt x="273" y="160"/>
                </a:lnTo>
                <a:moveTo>
                  <a:pt x="482" y="2"/>
                </a:moveTo>
                <a:lnTo>
                  <a:pt x="345" y="2"/>
                </a:lnTo>
                <a:lnTo>
                  <a:pt x="345" y="193"/>
                </a:lnTo>
                <a:lnTo>
                  <a:pt x="482" y="193"/>
                </a:lnTo>
                <a:lnTo>
                  <a:pt x="482" y="2"/>
                </a:lnTo>
                <a:moveTo>
                  <a:pt x="0" y="193"/>
                </a:moveTo>
                <a:lnTo>
                  <a:pt x="301" y="193"/>
                </a:lnTo>
                <a:moveTo>
                  <a:pt x="403" y="157"/>
                </a:moveTo>
                <a:lnTo>
                  <a:pt x="425" y="157"/>
                </a:lnTo>
                <a:moveTo>
                  <a:pt x="173" y="50"/>
                </a:moveTo>
                <a:lnTo>
                  <a:pt x="143" y="82"/>
                </a:lnTo>
                <a:lnTo>
                  <a:pt x="173" y="114"/>
                </a:lnTo>
                <a:moveTo>
                  <a:pt x="387" y="114"/>
                </a:moveTo>
                <a:lnTo>
                  <a:pt x="419" y="82"/>
                </a:lnTo>
                <a:lnTo>
                  <a:pt x="387" y="50"/>
                </a:lnTo>
                <a:moveTo>
                  <a:pt x="143" y="82"/>
                </a:moveTo>
                <a:lnTo>
                  <a:pt x="419" y="82"/>
                </a:lnTo>
              </a:path>
            </a:pathLst>
          </a:custGeom>
          <a:noFill/>
          <a:ln w="15875" cap="sq">
            <a:solidFill>
              <a:srgbClr val="54E6D2"/>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4" name="gear" title="Icon of a gear surrounded by a circle with lines of varying length">
            <a:extLst>
              <a:ext uri="{FF2B5EF4-FFF2-40B4-BE49-F238E27FC236}">
                <a16:creationId xmlns:a16="http://schemas.microsoft.com/office/drawing/2014/main" id="{96C0334B-0076-CE48-9B62-1C65C15660CF}"/>
              </a:ext>
            </a:extLst>
          </p:cNvPr>
          <p:cNvSpPr>
            <a:spLocks noChangeAspect="1" noEditPoints="1"/>
          </p:cNvSpPr>
          <p:nvPr/>
        </p:nvSpPr>
        <p:spPr bwMode="auto">
          <a:xfrm>
            <a:off x="493166" y="3654812"/>
            <a:ext cx="630272" cy="627544"/>
          </a:xfrm>
          <a:custGeom>
            <a:avLst/>
            <a:gdLst>
              <a:gd name="T0" fmla="*/ 72 w 318"/>
              <a:gd name="T1" fmla="*/ 159 h 318"/>
              <a:gd name="T2" fmla="*/ 159 w 318"/>
              <a:gd name="T3" fmla="*/ 72 h 318"/>
              <a:gd name="T4" fmla="*/ 246 w 318"/>
              <a:gd name="T5" fmla="*/ 159 h 318"/>
              <a:gd name="T6" fmla="*/ 159 w 318"/>
              <a:gd name="T7" fmla="*/ 246 h 318"/>
              <a:gd name="T8" fmla="*/ 72 w 318"/>
              <a:gd name="T9" fmla="*/ 159 h 318"/>
              <a:gd name="T10" fmla="*/ 212 w 318"/>
              <a:gd name="T11" fmla="*/ 9 h 318"/>
              <a:gd name="T12" fmla="*/ 159 w 318"/>
              <a:gd name="T13" fmla="*/ 0 h 318"/>
              <a:gd name="T14" fmla="*/ 0 w 318"/>
              <a:gd name="T15" fmla="*/ 159 h 318"/>
              <a:gd name="T16" fmla="*/ 91 w 318"/>
              <a:gd name="T17" fmla="*/ 303 h 318"/>
              <a:gd name="T18" fmla="*/ 106 w 318"/>
              <a:gd name="T19" fmla="*/ 309 h 318"/>
              <a:gd name="T20" fmla="*/ 159 w 318"/>
              <a:gd name="T21" fmla="*/ 318 h 318"/>
              <a:gd name="T22" fmla="*/ 318 w 318"/>
              <a:gd name="T23" fmla="*/ 159 h 318"/>
              <a:gd name="T24" fmla="*/ 310 w 318"/>
              <a:gd name="T25" fmla="*/ 110 h 318"/>
              <a:gd name="T26" fmla="*/ 304 w 318"/>
              <a:gd name="T27" fmla="*/ 93 h 318"/>
              <a:gd name="T28" fmla="*/ 230 w 318"/>
              <a:gd name="T29" fmla="*/ 17 h 318"/>
              <a:gd name="T30" fmla="*/ 202 w 318"/>
              <a:gd name="T31" fmla="*/ 56 h 318"/>
              <a:gd name="T32" fmla="*/ 194 w 318"/>
              <a:gd name="T33" fmla="*/ 79 h 318"/>
              <a:gd name="T34" fmla="*/ 268 w 318"/>
              <a:gd name="T35" fmla="*/ 118 h 318"/>
              <a:gd name="T36" fmla="*/ 240 w 318"/>
              <a:gd name="T37" fmla="*/ 127 h 318"/>
              <a:gd name="T38" fmla="*/ 239 w 318"/>
              <a:gd name="T39" fmla="*/ 192 h 318"/>
              <a:gd name="T40" fmla="*/ 267 w 318"/>
              <a:gd name="T41" fmla="*/ 203 h 318"/>
              <a:gd name="T42" fmla="*/ 206 w 318"/>
              <a:gd name="T43" fmla="*/ 265 h 318"/>
              <a:gd name="T44" fmla="*/ 193 w 318"/>
              <a:gd name="T45" fmla="*/ 239 h 318"/>
              <a:gd name="T46" fmla="*/ 117 w 318"/>
              <a:gd name="T47" fmla="*/ 266 h 318"/>
              <a:gd name="T48" fmla="*/ 128 w 318"/>
              <a:gd name="T49" fmla="*/ 240 h 318"/>
              <a:gd name="T50" fmla="*/ 54 w 318"/>
              <a:gd name="T51" fmla="*/ 203 h 318"/>
              <a:gd name="T52" fmla="*/ 79 w 318"/>
              <a:gd name="T53" fmla="*/ 193 h 318"/>
              <a:gd name="T54" fmla="*/ 54 w 318"/>
              <a:gd name="T55" fmla="*/ 118 h 318"/>
              <a:gd name="T56" fmla="*/ 78 w 318"/>
              <a:gd name="T57" fmla="*/ 127 h 318"/>
              <a:gd name="T58" fmla="*/ 127 w 318"/>
              <a:gd name="T59" fmla="*/ 78 h 318"/>
              <a:gd name="T60" fmla="*/ 116 w 318"/>
              <a:gd name="T61" fmla="*/ 56 h 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18" h="318">
                <a:moveTo>
                  <a:pt x="72" y="159"/>
                </a:moveTo>
                <a:cubicBezTo>
                  <a:pt x="72" y="111"/>
                  <a:pt x="111" y="72"/>
                  <a:pt x="159" y="72"/>
                </a:cubicBezTo>
                <a:cubicBezTo>
                  <a:pt x="207" y="72"/>
                  <a:pt x="246" y="111"/>
                  <a:pt x="246" y="159"/>
                </a:cubicBezTo>
                <a:cubicBezTo>
                  <a:pt x="246" y="207"/>
                  <a:pt x="207" y="246"/>
                  <a:pt x="159" y="246"/>
                </a:cubicBezTo>
                <a:cubicBezTo>
                  <a:pt x="111" y="246"/>
                  <a:pt x="72" y="207"/>
                  <a:pt x="72" y="159"/>
                </a:cubicBezTo>
                <a:close/>
                <a:moveTo>
                  <a:pt x="212" y="9"/>
                </a:moveTo>
                <a:cubicBezTo>
                  <a:pt x="195" y="3"/>
                  <a:pt x="177" y="0"/>
                  <a:pt x="159" y="0"/>
                </a:cubicBezTo>
                <a:cubicBezTo>
                  <a:pt x="71" y="0"/>
                  <a:pt x="0" y="71"/>
                  <a:pt x="0" y="159"/>
                </a:cubicBezTo>
                <a:cubicBezTo>
                  <a:pt x="0" y="223"/>
                  <a:pt x="37" y="277"/>
                  <a:pt x="91" y="303"/>
                </a:cubicBezTo>
                <a:moveTo>
                  <a:pt x="106" y="309"/>
                </a:moveTo>
                <a:cubicBezTo>
                  <a:pt x="122" y="315"/>
                  <a:pt x="140" y="318"/>
                  <a:pt x="159" y="318"/>
                </a:cubicBezTo>
                <a:cubicBezTo>
                  <a:pt x="247" y="318"/>
                  <a:pt x="318" y="247"/>
                  <a:pt x="318" y="159"/>
                </a:cubicBezTo>
                <a:cubicBezTo>
                  <a:pt x="318" y="142"/>
                  <a:pt x="315" y="126"/>
                  <a:pt x="310" y="110"/>
                </a:cubicBezTo>
                <a:moveTo>
                  <a:pt x="304" y="93"/>
                </a:moveTo>
                <a:cubicBezTo>
                  <a:pt x="289" y="60"/>
                  <a:pt x="262" y="33"/>
                  <a:pt x="230" y="17"/>
                </a:cubicBezTo>
                <a:moveTo>
                  <a:pt x="202" y="56"/>
                </a:moveTo>
                <a:cubicBezTo>
                  <a:pt x="194" y="79"/>
                  <a:pt x="194" y="79"/>
                  <a:pt x="194" y="79"/>
                </a:cubicBezTo>
                <a:moveTo>
                  <a:pt x="268" y="118"/>
                </a:moveTo>
                <a:cubicBezTo>
                  <a:pt x="240" y="127"/>
                  <a:pt x="240" y="127"/>
                  <a:pt x="240" y="127"/>
                </a:cubicBezTo>
                <a:moveTo>
                  <a:pt x="239" y="192"/>
                </a:moveTo>
                <a:cubicBezTo>
                  <a:pt x="267" y="203"/>
                  <a:pt x="267" y="203"/>
                  <a:pt x="267" y="203"/>
                </a:cubicBezTo>
                <a:moveTo>
                  <a:pt x="206" y="265"/>
                </a:moveTo>
                <a:cubicBezTo>
                  <a:pt x="193" y="239"/>
                  <a:pt x="193" y="239"/>
                  <a:pt x="193" y="239"/>
                </a:cubicBezTo>
                <a:moveTo>
                  <a:pt x="117" y="266"/>
                </a:moveTo>
                <a:cubicBezTo>
                  <a:pt x="128" y="240"/>
                  <a:pt x="128" y="240"/>
                  <a:pt x="128" y="240"/>
                </a:cubicBezTo>
                <a:moveTo>
                  <a:pt x="54" y="203"/>
                </a:moveTo>
                <a:cubicBezTo>
                  <a:pt x="79" y="193"/>
                  <a:pt x="79" y="193"/>
                  <a:pt x="79" y="193"/>
                </a:cubicBezTo>
                <a:moveTo>
                  <a:pt x="54" y="118"/>
                </a:moveTo>
                <a:cubicBezTo>
                  <a:pt x="78" y="127"/>
                  <a:pt x="78" y="127"/>
                  <a:pt x="78" y="127"/>
                </a:cubicBezTo>
                <a:moveTo>
                  <a:pt x="127" y="78"/>
                </a:moveTo>
                <a:cubicBezTo>
                  <a:pt x="116" y="56"/>
                  <a:pt x="116" y="56"/>
                  <a:pt x="116" y="56"/>
                </a:cubicBezTo>
              </a:path>
            </a:pathLst>
          </a:custGeom>
          <a:noFill/>
          <a:ln w="15875" cap="flat">
            <a:solidFill>
              <a:srgbClr val="54E6D2"/>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sz="900">
              <a:gradFill>
                <a:gsLst>
                  <a:gs pos="0">
                    <a:srgbClr val="505050"/>
                  </a:gs>
                  <a:gs pos="100000">
                    <a:srgbClr val="505050"/>
                  </a:gs>
                </a:gsLst>
              </a:gradFill>
            </a:endParaRPr>
          </a:p>
        </p:txBody>
      </p:sp>
      <p:pic>
        <p:nvPicPr>
          <p:cNvPr id="6" name="Picture 5">
            <a:extLst>
              <a:ext uri="{FF2B5EF4-FFF2-40B4-BE49-F238E27FC236}">
                <a16:creationId xmlns:a16="http://schemas.microsoft.com/office/drawing/2014/main" id="{B0B45618-233F-4420-86CD-1DAD859C420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9275" y="1407244"/>
            <a:ext cx="2464787" cy="1084072"/>
          </a:xfrm>
          <a:prstGeom prst="rect">
            <a:avLst/>
          </a:prstGeom>
        </p:spPr>
      </p:pic>
      <p:pic>
        <p:nvPicPr>
          <p:cNvPr id="26" name="Picture 25">
            <a:extLst>
              <a:ext uri="{FF2B5EF4-FFF2-40B4-BE49-F238E27FC236}">
                <a16:creationId xmlns:a16="http://schemas.microsoft.com/office/drawing/2014/main" id="{12F98CD5-F495-8946-9045-05E338E0D11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35874" y="9076236"/>
            <a:ext cx="1888438" cy="1064829"/>
          </a:xfrm>
          <a:prstGeom prst="rect">
            <a:avLst/>
          </a:prstGeom>
        </p:spPr>
      </p:pic>
      <p:sp>
        <p:nvSpPr>
          <p:cNvPr id="28" name="Rectangle 27">
            <a:extLst>
              <a:ext uri="{FF2B5EF4-FFF2-40B4-BE49-F238E27FC236}">
                <a16:creationId xmlns:a16="http://schemas.microsoft.com/office/drawing/2014/main" id="{DAFF0238-1688-BC4C-BA82-AD208F9B3F4D}"/>
              </a:ext>
            </a:extLst>
          </p:cNvPr>
          <p:cNvSpPr/>
          <p:nvPr/>
        </p:nvSpPr>
        <p:spPr>
          <a:xfrm>
            <a:off x="-14748" y="7580917"/>
            <a:ext cx="3837105" cy="45719"/>
          </a:xfrm>
          <a:prstGeom prst="rect">
            <a:avLst/>
          </a:prstGeom>
          <a:solidFill>
            <a:srgbClr val="234B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00" dirty="0">
              <a:solidFill>
                <a:schemeClr val="bg1">
                  <a:lumMod val="50000"/>
                </a:schemeClr>
              </a:solidFill>
              <a:cs typeface="Segoe UI"/>
            </a:endParaRPr>
          </a:p>
        </p:txBody>
      </p:sp>
      <p:sp>
        <p:nvSpPr>
          <p:cNvPr id="32" name="TextBox 31">
            <a:extLst>
              <a:ext uri="{FF2B5EF4-FFF2-40B4-BE49-F238E27FC236}">
                <a16:creationId xmlns:a16="http://schemas.microsoft.com/office/drawing/2014/main" id="{9D3E9BF5-8E1B-854F-8A9E-166A1389C540}"/>
              </a:ext>
            </a:extLst>
          </p:cNvPr>
          <p:cNvSpPr txBox="1"/>
          <p:nvPr/>
        </p:nvSpPr>
        <p:spPr>
          <a:xfrm>
            <a:off x="426978" y="7286888"/>
            <a:ext cx="4705236" cy="246221"/>
          </a:xfrm>
          <a:prstGeom prst="rect">
            <a:avLst/>
          </a:prstGeom>
          <a:noFill/>
        </p:spPr>
        <p:txBody>
          <a:bodyPr wrap="square" lIns="0" tIns="0" rIns="0" bIns="0" rtlCol="0">
            <a:noAutofit/>
          </a:bodyPr>
          <a:lstStyle/>
          <a:p>
            <a:pPr>
              <a:spcAft>
                <a:spcPts val="600"/>
              </a:spcAft>
            </a:pPr>
            <a:r>
              <a:rPr lang="en-US" sz="1600" b="1" dirty="0">
                <a:solidFill>
                  <a:srgbClr val="3A383F"/>
                </a:solidFill>
                <a:latin typeface="Founders Grotesk" panose="020B0503030202060203" pitchFamily="34" charset="77"/>
                <a:cs typeface="Segoe UI Semibold" panose="020B0702040204020203" pitchFamily="34" charset="0"/>
              </a:rPr>
              <a:t>WHAT OUR CUSTOMERS ARE SAYING</a:t>
            </a:r>
            <a:endParaRPr lang="en-US" sz="1200" b="1" dirty="0">
              <a:solidFill>
                <a:schemeClr val="tx1">
                  <a:lumMod val="75000"/>
                  <a:lumOff val="25000"/>
                </a:schemeClr>
              </a:solidFill>
              <a:ea typeface="Segoe UI" panose="020B0502040204020203" pitchFamily="34" charset="0"/>
              <a:cs typeface="Segoe UI" panose="020B0502040204020203" pitchFamily="34" charset="0"/>
            </a:endParaRPr>
          </a:p>
        </p:txBody>
      </p:sp>
      <p:pic>
        <p:nvPicPr>
          <p:cNvPr id="2" name="Picture 1">
            <a:extLst>
              <a:ext uri="{FF2B5EF4-FFF2-40B4-BE49-F238E27FC236}">
                <a16:creationId xmlns:a16="http://schemas.microsoft.com/office/drawing/2014/main" id="{57F7D025-C5DB-5E48-99CA-F80524EE562D}"/>
              </a:ext>
            </a:extLst>
          </p:cNvPr>
          <p:cNvPicPr>
            <a:picLocks noChangeAspect="1"/>
          </p:cNvPicPr>
          <p:nvPr/>
        </p:nvPicPr>
        <p:blipFill>
          <a:blip r:embed="rId5"/>
          <a:stretch>
            <a:fillRect/>
          </a:stretch>
        </p:blipFill>
        <p:spPr>
          <a:xfrm>
            <a:off x="5820132" y="7936957"/>
            <a:ext cx="165250" cy="109859"/>
          </a:xfrm>
          <a:prstGeom prst="rect">
            <a:avLst/>
          </a:prstGeom>
        </p:spPr>
      </p:pic>
      <p:pic>
        <p:nvPicPr>
          <p:cNvPr id="3" name="Picture 2">
            <a:extLst>
              <a:ext uri="{FF2B5EF4-FFF2-40B4-BE49-F238E27FC236}">
                <a16:creationId xmlns:a16="http://schemas.microsoft.com/office/drawing/2014/main" id="{6057B964-98EE-8847-8E7F-BBC2E9AAB95A}"/>
              </a:ext>
            </a:extLst>
          </p:cNvPr>
          <p:cNvPicPr>
            <a:picLocks noChangeAspect="1"/>
          </p:cNvPicPr>
          <p:nvPr/>
        </p:nvPicPr>
        <p:blipFill>
          <a:blip r:embed="rId6"/>
          <a:stretch>
            <a:fillRect/>
          </a:stretch>
        </p:blipFill>
        <p:spPr>
          <a:xfrm>
            <a:off x="5836321" y="8161132"/>
            <a:ext cx="161761" cy="161761"/>
          </a:xfrm>
          <a:prstGeom prst="rect">
            <a:avLst/>
          </a:prstGeom>
        </p:spPr>
      </p:pic>
      <p:pic>
        <p:nvPicPr>
          <p:cNvPr id="4" name="Picture 3">
            <a:extLst>
              <a:ext uri="{FF2B5EF4-FFF2-40B4-BE49-F238E27FC236}">
                <a16:creationId xmlns:a16="http://schemas.microsoft.com/office/drawing/2014/main" id="{7ECA6643-E492-AD45-9ED3-9F87BED4E55A}"/>
              </a:ext>
            </a:extLst>
          </p:cNvPr>
          <p:cNvPicPr>
            <a:picLocks noChangeAspect="1"/>
          </p:cNvPicPr>
          <p:nvPr/>
        </p:nvPicPr>
        <p:blipFill>
          <a:blip r:embed="rId7"/>
          <a:stretch>
            <a:fillRect/>
          </a:stretch>
        </p:blipFill>
        <p:spPr>
          <a:xfrm>
            <a:off x="5821876" y="7657390"/>
            <a:ext cx="165251" cy="165251"/>
          </a:xfrm>
          <a:prstGeom prst="rect">
            <a:avLst/>
          </a:prstGeom>
        </p:spPr>
      </p:pic>
    </p:spTree>
    <p:extLst>
      <p:ext uri="{BB962C8B-B14F-4D97-AF65-F5344CB8AC3E}">
        <p14:creationId xmlns:p14="http://schemas.microsoft.com/office/powerpoint/2010/main" val="119579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CE09F223-9C44-504E-B151-45B11CD5ECEB}"/>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3638" b="62395"/>
          <a:stretch/>
        </p:blipFill>
        <p:spPr>
          <a:xfrm>
            <a:off x="-7" y="774468"/>
            <a:ext cx="7772400" cy="1956244"/>
          </a:xfrm>
          <a:prstGeom prst="rect">
            <a:avLst/>
          </a:prstGeom>
        </p:spPr>
      </p:pic>
      <p:sp>
        <p:nvSpPr>
          <p:cNvPr id="28" name="Rectangle 27">
            <a:extLst>
              <a:ext uri="{FF2B5EF4-FFF2-40B4-BE49-F238E27FC236}">
                <a16:creationId xmlns:a16="http://schemas.microsoft.com/office/drawing/2014/main" id="{0F3B6892-14F8-224F-BF33-A5BA1DDBC2FC}"/>
              </a:ext>
            </a:extLst>
          </p:cNvPr>
          <p:cNvSpPr/>
          <p:nvPr/>
        </p:nvSpPr>
        <p:spPr>
          <a:xfrm>
            <a:off x="0" y="2730712"/>
            <a:ext cx="7772407" cy="3354827"/>
          </a:xfrm>
          <a:prstGeom prst="rect">
            <a:avLst/>
          </a:prstGeom>
          <a:solidFill>
            <a:srgbClr val="234B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300" dirty="0">
                <a:solidFill>
                  <a:schemeClr val="bg1">
                    <a:lumMod val="50000"/>
                  </a:schemeClr>
                </a:solidFill>
                <a:latin typeface="+mj-lt"/>
                <a:cs typeface="Segoe UI"/>
              </a:rPr>
              <a:t> </a:t>
            </a:r>
          </a:p>
        </p:txBody>
      </p:sp>
      <p:sp>
        <p:nvSpPr>
          <p:cNvPr id="32" name="TextBox 31">
            <a:extLst>
              <a:ext uri="{FF2B5EF4-FFF2-40B4-BE49-F238E27FC236}">
                <a16:creationId xmlns:a16="http://schemas.microsoft.com/office/drawing/2014/main" id="{69E3B7B1-F486-3A45-8E96-3D7387D88DCD}"/>
              </a:ext>
            </a:extLst>
          </p:cNvPr>
          <p:cNvSpPr txBox="1"/>
          <p:nvPr/>
        </p:nvSpPr>
        <p:spPr>
          <a:xfrm>
            <a:off x="398209" y="4098164"/>
            <a:ext cx="1237352" cy="994503"/>
          </a:xfrm>
          <a:prstGeom prst="rect">
            <a:avLst/>
          </a:prstGeom>
          <a:noFill/>
        </p:spPr>
        <p:txBody>
          <a:bodyPr wrap="square" rtlCol="0" anchor="t">
            <a:noAutofit/>
          </a:bodyPr>
          <a:lstStyle/>
          <a:p>
            <a:pPr>
              <a:lnSpc>
                <a:spcPct val="110000"/>
              </a:lnSpc>
            </a:pPr>
            <a:r>
              <a:rPr lang="en-US" sz="1050" b="1" dirty="0">
                <a:solidFill>
                  <a:schemeClr val="bg1"/>
                </a:solidFill>
                <a:latin typeface="Founders Grotesk" panose="020B0503030202060203" pitchFamily="34" charset="77"/>
                <a:cs typeface="Segoe UI" panose="020B0502040204020203" pitchFamily="34" charset="0"/>
              </a:rPr>
              <a:t>SALES</a:t>
            </a:r>
          </a:p>
          <a:p>
            <a:pPr>
              <a:lnSpc>
                <a:spcPct val="110000"/>
              </a:lnSpc>
            </a:pPr>
            <a:r>
              <a:rPr lang="en-US" sz="1050" dirty="0">
                <a:solidFill>
                  <a:schemeClr val="bg1"/>
                </a:solidFill>
                <a:latin typeface="Founders Grotesk" panose="020B0503030202060203" pitchFamily="34" charset="77"/>
                <a:cs typeface="Segoe UI" panose="020B0502040204020203" pitchFamily="34" charset="0"/>
              </a:rPr>
              <a:t>Respond to changing business requirements with a flexible platform to rapidly create new solutions and ensure old solutions are never truly finished</a:t>
            </a:r>
          </a:p>
        </p:txBody>
      </p:sp>
      <p:sp>
        <p:nvSpPr>
          <p:cNvPr id="33" name="TextBox 32">
            <a:extLst>
              <a:ext uri="{FF2B5EF4-FFF2-40B4-BE49-F238E27FC236}">
                <a16:creationId xmlns:a16="http://schemas.microsoft.com/office/drawing/2014/main" id="{3AB21082-AC0B-B540-B63E-59CA079A86BF}"/>
              </a:ext>
            </a:extLst>
          </p:cNvPr>
          <p:cNvSpPr txBox="1"/>
          <p:nvPr/>
        </p:nvSpPr>
        <p:spPr>
          <a:xfrm>
            <a:off x="1839224" y="4098164"/>
            <a:ext cx="1237352" cy="1451551"/>
          </a:xfrm>
          <a:prstGeom prst="rect">
            <a:avLst/>
          </a:prstGeom>
          <a:noFill/>
        </p:spPr>
        <p:txBody>
          <a:bodyPr wrap="square" rtlCol="0" anchor="t">
            <a:noAutofit/>
          </a:bodyPr>
          <a:lstStyle/>
          <a:p>
            <a:pPr>
              <a:lnSpc>
                <a:spcPct val="110000"/>
              </a:lnSpc>
            </a:pPr>
            <a:r>
              <a:rPr lang="en-US" sz="1050" b="1" dirty="0">
                <a:solidFill>
                  <a:schemeClr val="bg1"/>
                </a:solidFill>
                <a:latin typeface="Founders Grotesk" panose="020B0503030202060203" pitchFamily="34" charset="77"/>
                <a:cs typeface="Segoe UI" panose="020B0502040204020203" pitchFamily="34" charset="0"/>
              </a:rPr>
              <a:t>SERVICE</a:t>
            </a:r>
          </a:p>
          <a:p>
            <a:pPr>
              <a:lnSpc>
                <a:spcPct val="110000"/>
              </a:lnSpc>
            </a:pPr>
            <a:r>
              <a:rPr lang="en-US" sz="1050" dirty="0">
                <a:solidFill>
                  <a:schemeClr val="bg1"/>
                </a:solidFill>
                <a:latin typeface="Founders Grotesk" panose="020B0503030202060203" pitchFamily="34" charset="77"/>
                <a:cs typeface="Segoe UI" panose="020B0502040204020203" pitchFamily="34" charset="0"/>
              </a:rPr>
              <a:t>Understand your customers better and respond more quickly by accessing internal and external relationship data</a:t>
            </a:r>
          </a:p>
        </p:txBody>
      </p:sp>
      <p:sp>
        <p:nvSpPr>
          <p:cNvPr id="34" name="TextBox 33">
            <a:extLst>
              <a:ext uri="{FF2B5EF4-FFF2-40B4-BE49-F238E27FC236}">
                <a16:creationId xmlns:a16="http://schemas.microsoft.com/office/drawing/2014/main" id="{669DAA31-7B66-E74B-9B07-56F32A20FC63}"/>
              </a:ext>
            </a:extLst>
          </p:cNvPr>
          <p:cNvSpPr txBox="1"/>
          <p:nvPr/>
        </p:nvSpPr>
        <p:spPr>
          <a:xfrm>
            <a:off x="3280239" y="4098164"/>
            <a:ext cx="1237352" cy="1299202"/>
          </a:xfrm>
          <a:prstGeom prst="rect">
            <a:avLst/>
          </a:prstGeom>
          <a:noFill/>
        </p:spPr>
        <p:txBody>
          <a:bodyPr wrap="square" rtlCol="0" anchor="t">
            <a:noAutofit/>
          </a:bodyPr>
          <a:lstStyle/>
          <a:p>
            <a:pPr>
              <a:lnSpc>
                <a:spcPct val="110000"/>
              </a:lnSpc>
            </a:pPr>
            <a:r>
              <a:rPr lang="en-US" sz="1050" b="1" dirty="0">
                <a:solidFill>
                  <a:schemeClr val="bg1"/>
                </a:solidFill>
                <a:latin typeface="Founders Grotesk" panose="020B0503030202060203" pitchFamily="34" charset="77"/>
                <a:cs typeface="Segoe UI" panose="020B0502040204020203" pitchFamily="34" charset="0"/>
              </a:rPr>
              <a:t>FINANCE AND OPERATIONS</a:t>
            </a:r>
          </a:p>
          <a:p>
            <a:pPr>
              <a:lnSpc>
                <a:spcPct val="110000"/>
              </a:lnSpc>
            </a:pPr>
            <a:r>
              <a:rPr lang="en-US" sz="1050" dirty="0">
                <a:solidFill>
                  <a:schemeClr val="bg1"/>
                </a:solidFill>
                <a:latin typeface="Founders Grotesk" panose="020B0503030202060203" pitchFamily="34" charset="77"/>
                <a:cs typeface="Segoe UI" panose="020B0502040204020203" pitchFamily="34" charset="0"/>
              </a:rPr>
              <a:t>Increase your return on investment with Microsoft’s agile and efficient cloud solution.</a:t>
            </a:r>
          </a:p>
        </p:txBody>
      </p:sp>
      <p:sp>
        <p:nvSpPr>
          <p:cNvPr id="35" name="TextBox 34">
            <a:extLst>
              <a:ext uri="{FF2B5EF4-FFF2-40B4-BE49-F238E27FC236}">
                <a16:creationId xmlns:a16="http://schemas.microsoft.com/office/drawing/2014/main" id="{8BCC6DD4-490E-5942-A6E4-4AFA0441D4F6}"/>
              </a:ext>
            </a:extLst>
          </p:cNvPr>
          <p:cNvSpPr txBox="1"/>
          <p:nvPr/>
        </p:nvSpPr>
        <p:spPr>
          <a:xfrm>
            <a:off x="4721254" y="4098164"/>
            <a:ext cx="1237352" cy="994503"/>
          </a:xfrm>
          <a:prstGeom prst="rect">
            <a:avLst/>
          </a:prstGeom>
          <a:noFill/>
        </p:spPr>
        <p:txBody>
          <a:bodyPr wrap="square" rtlCol="0" anchor="t">
            <a:noAutofit/>
          </a:bodyPr>
          <a:lstStyle/>
          <a:p>
            <a:pPr>
              <a:lnSpc>
                <a:spcPct val="110000"/>
              </a:lnSpc>
            </a:pPr>
            <a:r>
              <a:rPr lang="en-US" sz="1050" b="1" dirty="0">
                <a:solidFill>
                  <a:schemeClr val="bg1"/>
                </a:solidFill>
                <a:latin typeface="Founders Grotesk" panose="020B0503030202060203" pitchFamily="34" charset="77"/>
                <a:cs typeface="Segoe UI" panose="020B0502040204020203" pitchFamily="34" charset="0"/>
              </a:rPr>
              <a:t>TALENT</a:t>
            </a:r>
          </a:p>
          <a:p>
            <a:pPr>
              <a:lnSpc>
                <a:spcPct val="110000"/>
              </a:lnSpc>
            </a:pPr>
            <a:r>
              <a:rPr lang="en-US" sz="1050" dirty="0">
                <a:solidFill>
                  <a:schemeClr val="bg1"/>
                </a:solidFill>
                <a:latin typeface="Founders Grotesk" panose="020B0503030202060203" pitchFamily="34" charset="77"/>
                <a:cs typeface="Segoe UI" panose="020B0502040204020203" pitchFamily="34" charset="0"/>
              </a:rPr>
              <a:t>Extend your virtual team and coordinate faster with a consolidated view of team members, activities and responsibilities.</a:t>
            </a:r>
          </a:p>
        </p:txBody>
      </p:sp>
      <p:sp>
        <p:nvSpPr>
          <p:cNvPr id="37" name="TextBox 36">
            <a:extLst>
              <a:ext uri="{FF2B5EF4-FFF2-40B4-BE49-F238E27FC236}">
                <a16:creationId xmlns:a16="http://schemas.microsoft.com/office/drawing/2014/main" id="{BEDEB435-3171-B347-96E8-A00AF9AEFFD5}"/>
              </a:ext>
            </a:extLst>
          </p:cNvPr>
          <p:cNvSpPr txBox="1"/>
          <p:nvPr/>
        </p:nvSpPr>
        <p:spPr>
          <a:xfrm>
            <a:off x="6162269" y="4098164"/>
            <a:ext cx="1237352" cy="994503"/>
          </a:xfrm>
          <a:prstGeom prst="rect">
            <a:avLst/>
          </a:prstGeom>
          <a:noFill/>
        </p:spPr>
        <p:txBody>
          <a:bodyPr wrap="square" rtlCol="0" anchor="t">
            <a:noAutofit/>
          </a:bodyPr>
          <a:lstStyle/>
          <a:p>
            <a:pPr>
              <a:lnSpc>
                <a:spcPct val="110000"/>
              </a:lnSpc>
            </a:pPr>
            <a:r>
              <a:rPr lang="en-US" sz="1050" b="1" dirty="0">
                <a:solidFill>
                  <a:schemeClr val="bg1"/>
                </a:solidFill>
                <a:latin typeface="Founders Grotesk" panose="020B0503030202060203" pitchFamily="34" charset="77"/>
                <a:cs typeface="Segoe UI" panose="020B0502040204020203" pitchFamily="34" charset="0"/>
              </a:rPr>
              <a:t>MARKETING</a:t>
            </a:r>
          </a:p>
          <a:p>
            <a:pPr>
              <a:lnSpc>
                <a:spcPct val="110000"/>
              </a:lnSpc>
            </a:pPr>
            <a:r>
              <a:rPr lang="en-US" sz="1050" dirty="0">
                <a:solidFill>
                  <a:schemeClr val="bg1"/>
                </a:solidFill>
                <a:latin typeface="Founders Grotesk" panose="020B0503030202060203" pitchFamily="34" charset="77"/>
                <a:cs typeface="Segoe UI" panose="020B0502040204020203" pitchFamily="34" charset="0"/>
              </a:rPr>
              <a:t>Gain end-to-end visibility by connecting data from external markets, social and legacy sources</a:t>
            </a:r>
          </a:p>
        </p:txBody>
      </p:sp>
      <p:sp>
        <p:nvSpPr>
          <p:cNvPr id="39" name="TextBox 38">
            <a:extLst>
              <a:ext uri="{FF2B5EF4-FFF2-40B4-BE49-F238E27FC236}">
                <a16:creationId xmlns:a16="http://schemas.microsoft.com/office/drawing/2014/main" id="{F902033B-AA07-4542-A181-A87F6B10EC73}"/>
              </a:ext>
            </a:extLst>
          </p:cNvPr>
          <p:cNvSpPr txBox="1"/>
          <p:nvPr/>
        </p:nvSpPr>
        <p:spPr>
          <a:xfrm>
            <a:off x="385494" y="6603768"/>
            <a:ext cx="7001412" cy="2937512"/>
          </a:xfrm>
          <a:prstGeom prst="rect">
            <a:avLst/>
          </a:prstGeom>
          <a:noFill/>
        </p:spPr>
        <p:txBody>
          <a:bodyPr wrap="square" numCol="2" spcCol="365760" rtlCol="0" anchor="t">
            <a:noAutofit/>
          </a:bodyPr>
          <a:lstStyle/>
          <a:p>
            <a:pPr>
              <a:lnSpc>
                <a:spcPct val="110000"/>
              </a:lnSpc>
            </a:pPr>
            <a:r>
              <a:rPr lang="en-US" sz="1050" b="1" dirty="0">
                <a:solidFill>
                  <a:schemeClr val="tx1">
                    <a:lumMod val="75000"/>
                    <a:lumOff val="25000"/>
                  </a:schemeClr>
                </a:solidFill>
                <a:latin typeface="Founders Grotesk" panose="020B0503030202060203" pitchFamily="34" charset="77"/>
                <a:cs typeface="Segoe UI" panose="020B0502040204020203" pitchFamily="34" charset="0"/>
              </a:rPr>
              <a:t>Modern applications </a:t>
            </a:r>
            <a:r>
              <a:rPr lang="en-US" sz="1050" dirty="0">
                <a:solidFill>
                  <a:schemeClr val="tx1">
                    <a:lumMod val="75000"/>
                    <a:lumOff val="25000"/>
                  </a:schemeClr>
                </a:solidFill>
                <a:latin typeface="Founders Grotesk" panose="020B0503030202060203" pitchFamily="34" charset="77"/>
                <a:cs typeface="Segoe UI" panose="020B0502040204020203" pitchFamily="34" charset="0"/>
              </a:rPr>
              <a:t>that deliver new experiences and connect with a businesses’ existing systems to allow organization to digitally transform their way. Applications that use mixed reality, the ability to take an application that overlays on the reality in front of the user, that guides them through a business process like never before. Connect to information from social networks, mobile devices and micro-applications to drive intelligence and inform a more effective business process.</a:t>
            </a:r>
          </a:p>
          <a:p>
            <a:pPr>
              <a:lnSpc>
                <a:spcPct val="110000"/>
              </a:lnSpc>
            </a:pPr>
            <a:endParaRPr lang="en-US" sz="1050" dirty="0">
              <a:solidFill>
                <a:schemeClr val="tx1">
                  <a:lumMod val="75000"/>
                  <a:lumOff val="25000"/>
                </a:schemeClr>
              </a:solidFill>
              <a:latin typeface="Founders Grotesk" panose="020B0503030202060203" pitchFamily="34" charset="77"/>
              <a:cs typeface="Segoe UI" panose="020B0502040204020203" pitchFamily="34" charset="0"/>
            </a:endParaRPr>
          </a:p>
          <a:p>
            <a:pPr>
              <a:lnSpc>
                <a:spcPct val="110000"/>
              </a:lnSpc>
            </a:pPr>
            <a:r>
              <a:rPr lang="en-US" sz="1050" b="1" dirty="0">
                <a:solidFill>
                  <a:schemeClr val="tx1">
                    <a:lumMod val="75000"/>
                    <a:lumOff val="25000"/>
                  </a:schemeClr>
                </a:solidFill>
                <a:latin typeface="Founders Grotesk" panose="020B0503030202060203" pitchFamily="34" charset="77"/>
                <a:cs typeface="Segoe UI" panose="020B0502040204020203" pitchFamily="34" charset="0"/>
              </a:rPr>
              <a:t>Unified data and processes </a:t>
            </a:r>
            <a:r>
              <a:rPr lang="en-US" sz="1050" dirty="0">
                <a:solidFill>
                  <a:schemeClr val="tx1">
                    <a:lumMod val="75000"/>
                    <a:lumOff val="25000"/>
                  </a:schemeClr>
                </a:solidFill>
                <a:latin typeface="Founders Grotesk" panose="020B0503030202060203" pitchFamily="34" charset="77"/>
                <a:cs typeface="Segoe UI" panose="020B0502040204020203" pitchFamily="34" charset="0"/>
              </a:rPr>
              <a:t>that enables business without silos. Centralized data enables disparate groups to work together effectively with a single, trusted view of processes, relationships and data. Data connectors allow thousands of systems to bring their data to a single network. </a:t>
            </a:r>
          </a:p>
          <a:p>
            <a:pPr>
              <a:lnSpc>
                <a:spcPct val="110000"/>
              </a:lnSpc>
            </a:pPr>
            <a:endParaRPr lang="en-US" sz="1050" dirty="0">
              <a:solidFill>
                <a:schemeClr val="tx1">
                  <a:lumMod val="75000"/>
                  <a:lumOff val="25000"/>
                </a:schemeClr>
              </a:solidFill>
              <a:latin typeface="Founders Grotesk" panose="020B0503030202060203" pitchFamily="34" charset="77"/>
              <a:cs typeface="Segoe UI" panose="020B0502040204020203" pitchFamily="34" charset="0"/>
            </a:endParaRPr>
          </a:p>
          <a:p>
            <a:pPr>
              <a:lnSpc>
                <a:spcPct val="110000"/>
              </a:lnSpc>
            </a:pPr>
            <a:r>
              <a:rPr lang="en-US" sz="1050" b="1" dirty="0">
                <a:solidFill>
                  <a:schemeClr val="tx1">
                    <a:lumMod val="75000"/>
                    <a:lumOff val="25000"/>
                  </a:schemeClr>
                </a:solidFill>
                <a:latin typeface="Founders Grotesk" panose="020B0503030202060203" pitchFamily="34" charset="77"/>
                <a:cs typeface="Segoe UI" panose="020B0502040204020203" pitchFamily="34" charset="0"/>
              </a:rPr>
              <a:t>Intelligence </a:t>
            </a:r>
            <a:r>
              <a:rPr lang="en-US" sz="1050" dirty="0">
                <a:solidFill>
                  <a:schemeClr val="tx1">
                    <a:lumMod val="75000"/>
                    <a:lumOff val="25000"/>
                  </a:schemeClr>
                </a:solidFill>
                <a:latin typeface="Founders Grotesk" panose="020B0503030202060203" pitchFamily="34" charset="77"/>
                <a:cs typeface="Segoe UI" panose="020B0502040204020203" pitchFamily="34" charset="0"/>
              </a:rPr>
              <a:t>that delivers actionable insight. Data in the new world includes social, relationship and productivity information in addition to insights generated by business systems. The right solution requires a unified approach that allows companies to automatically leverage their data to decide and act in real-time with expanded analytics, predictive algorithms, and automated AI. </a:t>
            </a:r>
          </a:p>
          <a:p>
            <a:pPr>
              <a:lnSpc>
                <a:spcPct val="110000"/>
              </a:lnSpc>
            </a:pPr>
            <a:endParaRPr lang="en-US" sz="1050" dirty="0">
              <a:solidFill>
                <a:schemeClr val="tx1">
                  <a:lumMod val="75000"/>
                  <a:lumOff val="25000"/>
                </a:schemeClr>
              </a:solidFill>
              <a:latin typeface="Founders Grotesk" panose="020B0503030202060203" pitchFamily="34" charset="77"/>
              <a:cs typeface="Segoe UI" panose="020B0502040204020203" pitchFamily="34" charset="0"/>
            </a:endParaRPr>
          </a:p>
          <a:p>
            <a:pPr>
              <a:lnSpc>
                <a:spcPct val="110000"/>
              </a:lnSpc>
            </a:pPr>
            <a:r>
              <a:rPr lang="en-US" sz="1050" b="1" dirty="0">
                <a:solidFill>
                  <a:schemeClr val="tx1">
                    <a:lumMod val="75000"/>
                    <a:lumOff val="25000"/>
                  </a:schemeClr>
                </a:solidFill>
                <a:latin typeface="Founders Grotesk" panose="020B0503030202060203" pitchFamily="34" charset="77"/>
                <a:cs typeface="Segoe UI" panose="020B0502040204020203" pitchFamily="34" charset="0"/>
              </a:rPr>
              <a:t>An extensible environment </a:t>
            </a:r>
            <a:r>
              <a:rPr lang="en-US" sz="1050" dirty="0">
                <a:solidFill>
                  <a:schemeClr val="tx1">
                    <a:lumMod val="75000"/>
                    <a:lumOff val="25000"/>
                  </a:schemeClr>
                </a:solidFill>
                <a:latin typeface="Founders Grotesk" panose="020B0503030202060203" pitchFamily="34" charset="77"/>
                <a:cs typeface="Segoe UI" panose="020B0502040204020203" pitchFamily="34" charset="0"/>
              </a:rPr>
              <a:t>that enables change. The right solution establishes a data, communication and application environment that makes it easy to evolve and extend existing business operations, while introducing technologies that enable users to create solutions where no solution exists and to expand data analysis. </a:t>
            </a:r>
          </a:p>
        </p:txBody>
      </p:sp>
      <p:sp>
        <p:nvSpPr>
          <p:cNvPr id="40" name="TextBox 39">
            <a:extLst>
              <a:ext uri="{FF2B5EF4-FFF2-40B4-BE49-F238E27FC236}">
                <a16:creationId xmlns:a16="http://schemas.microsoft.com/office/drawing/2014/main" id="{F489B461-54B2-8C42-A818-E46564AEE927}"/>
              </a:ext>
            </a:extLst>
          </p:cNvPr>
          <p:cNvSpPr txBox="1"/>
          <p:nvPr/>
        </p:nvSpPr>
        <p:spPr>
          <a:xfrm>
            <a:off x="427309" y="6204732"/>
            <a:ext cx="3458891" cy="338554"/>
          </a:xfrm>
          <a:prstGeom prst="rect">
            <a:avLst/>
          </a:prstGeom>
          <a:noFill/>
        </p:spPr>
        <p:txBody>
          <a:bodyPr wrap="square" rtlCol="0">
            <a:spAutoFit/>
          </a:bodyPr>
          <a:lstStyle/>
          <a:p>
            <a:r>
              <a:rPr lang="en-US" sz="1600" b="1" dirty="0">
                <a:solidFill>
                  <a:srgbClr val="3A383F"/>
                </a:solidFill>
                <a:latin typeface="Founders Grotesk" panose="020B0503030202060203" pitchFamily="34" charset="77"/>
                <a:cs typeface="Segoe UI Semibold" panose="020B0702040204020203" pitchFamily="34" charset="0"/>
              </a:rPr>
              <a:t>WHY MICROSOFT DYNAMICS 365</a:t>
            </a:r>
          </a:p>
        </p:txBody>
      </p:sp>
      <p:sp>
        <p:nvSpPr>
          <p:cNvPr id="41" name="TextBox 40">
            <a:extLst>
              <a:ext uri="{FF2B5EF4-FFF2-40B4-BE49-F238E27FC236}">
                <a16:creationId xmlns:a16="http://schemas.microsoft.com/office/drawing/2014/main" id="{0BA62C10-08D1-EF44-B8BA-127D7C58747D}"/>
              </a:ext>
            </a:extLst>
          </p:cNvPr>
          <p:cNvSpPr txBox="1"/>
          <p:nvPr/>
        </p:nvSpPr>
        <p:spPr>
          <a:xfrm>
            <a:off x="385494" y="9506369"/>
            <a:ext cx="7001412" cy="269241"/>
          </a:xfrm>
          <a:prstGeom prst="rect">
            <a:avLst/>
          </a:prstGeom>
          <a:noFill/>
        </p:spPr>
        <p:txBody>
          <a:bodyPr wrap="square" numCol="1" rtlCol="0" anchor="t">
            <a:spAutoFit/>
          </a:bodyPr>
          <a:lstStyle/>
          <a:p>
            <a:pPr>
              <a:lnSpc>
                <a:spcPct val="110000"/>
              </a:lnSpc>
            </a:pPr>
            <a:r>
              <a:rPr lang="en-US" sz="1100" b="1" dirty="0">
                <a:solidFill>
                  <a:schemeClr val="tx1">
                    <a:lumMod val="85000"/>
                    <a:lumOff val="15000"/>
                  </a:schemeClr>
                </a:solidFill>
                <a:latin typeface="+mj-lt"/>
                <a:cs typeface="Segoe UI" panose="020B0502040204020203" pitchFamily="34" charset="0"/>
              </a:rPr>
              <a:t>Learn more: </a:t>
            </a:r>
            <a:r>
              <a:rPr lang="en-US" sz="1100" dirty="0">
                <a:solidFill>
                  <a:srgbClr val="234BFF"/>
                </a:solidFill>
                <a:latin typeface="+mj-lt"/>
                <a:cs typeface="Segoe UI" panose="020B0502040204020203" pitchFamily="34" charset="0"/>
                <a:hlinkClick r:id="rId4">
                  <a:extLst>
                    <a:ext uri="{A12FA001-AC4F-418D-AE19-62706E023703}">
                      <ahyp:hlinkClr xmlns:ahyp="http://schemas.microsoft.com/office/drawing/2018/hyperlinkcolor" val="tx"/>
                    </a:ext>
                  </a:extLst>
                </a:hlinkClick>
              </a:rPr>
              <a:t>www.microsoft.com/dynamics365</a:t>
            </a:r>
            <a:endParaRPr lang="en-US" sz="1100" dirty="0">
              <a:solidFill>
                <a:srgbClr val="234BFF"/>
              </a:solidFill>
              <a:latin typeface="+mj-lt"/>
              <a:cs typeface="Segoe UI" panose="020B0502040204020203" pitchFamily="34" charset="0"/>
            </a:endParaRPr>
          </a:p>
        </p:txBody>
      </p:sp>
      <p:sp>
        <p:nvSpPr>
          <p:cNvPr id="42" name="News_E900" title="Icon of a newspaper">
            <a:extLst>
              <a:ext uri="{FF2B5EF4-FFF2-40B4-BE49-F238E27FC236}">
                <a16:creationId xmlns:a16="http://schemas.microsoft.com/office/drawing/2014/main" id="{EECCE86D-1087-7848-9C82-60EA23A1B38C}"/>
              </a:ext>
            </a:extLst>
          </p:cNvPr>
          <p:cNvSpPr>
            <a:spLocks noChangeAspect="1" noEditPoints="1"/>
          </p:cNvSpPr>
          <p:nvPr/>
        </p:nvSpPr>
        <p:spPr bwMode="auto">
          <a:xfrm>
            <a:off x="6303948" y="3578736"/>
            <a:ext cx="621275" cy="414699"/>
          </a:xfrm>
          <a:custGeom>
            <a:avLst/>
            <a:gdLst>
              <a:gd name="T0" fmla="*/ 3240 w 3738"/>
              <a:gd name="T1" fmla="*/ 0 h 2493"/>
              <a:gd name="T2" fmla="*/ 3240 w 3738"/>
              <a:gd name="T3" fmla="*/ 499 h 2493"/>
              <a:gd name="T4" fmla="*/ 3738 w 3738"/>
              <a:gd name="T5" fmla="*/ 499 h 2493"/>
              <a:gd name="T6" fmla="*/ 3738 w 3738"/>
              <a:gd name="T7" fmla="*/ 2119 h 2493"/>
              <a:gd name="T8" fmla="*/ 3365 w 3738"/>
              <a:gd name="T9" fmla="*/ 2493 h 2493"/>
              <a:gd name="T10" fmla="*/ 361 w 3738"/>
              <a:gd name="T11" fmla="*/ 2493 h 2493"/>
              <a:gd name="T12" fmla="*/ 0 w 3738"/>
              <a:gd name="T13" fmla="*/ 2132 h 2493"/>
              <a:gd name="T14" fmla="*/ 0 w 3738"/>
              <a:gd name="T15" fmla="*/ 0 h 2493"/>
              <a:gd name="T16" fmla="*/ 3240 w 3738"/>
              <a:gd name="T17" fmla="*/ 0 h 2493"/>
              <a:gd name="T18" fmla="*/ 3240 w 3738"/>
              <a:gd name="T19" fmla="*/ 499 h 2493"/>
              <a:gd name="T20" fmla="*/ 3240 w 3738"/>
              <a:gd name="T21" fmla="*/ 1994 h 2493"/>
              <a:gd name="T22" fmla="*/ 2866 w 3738"/>
              <a:gd name="T23" fmla="*/ 499 h 2493"/>
              <a:gd name="T24" fmla="*/ 374 w 3738"/>
              <a:gd name="T25" fmla="*/ 499 h 2493"/>
              <a:gd name="T26" fmla="*/ 2866 w 3738"/>
              <a:gd name="T27" fmla="*/ 1994 h 2493"/>
              <a:gd name="T28" fmla="*/ 1869 w 3738"/>
              <a:gd name="T29" fmla="*/ 1994 h 2493"/>
              <a:gd name="T30" fmla="*/ 2866 w 3738"/>
              <a:gd name="T31" fmla="*/ 1496 h 2493"/>
              <a:gd name="T32" fmla="*/ 1869 w 3738"/>
              <a:gd name="T33" fmla="*/ 1496 h 2493"/>
              <a:gd name="T34" fmla="*/ 2866 w 3738"/>
              <a:gd name="T35" fmla="*/ 997 h 2493"/>
              <a:gd name="T36" fmla="*/ 1869 w 3738"/>
              <a:gd name="T37" fmla="*/ 997 h 2493"/>
              <a:gd name="T38" fmla="*/ 498 w 3738"/>
              <a:gd name="T39" fmla="*/ 1994 h 2493"/>
              <a:gd name="T40" fmla="*/ 1495 w 3738"/>
              <a:gd name="T41" fmla="*/ 1994 h 2493"/>
              <a:gd name="T42" fmla="*/ 1495 w 3738"/>
              <a:gd name="T43" fmla="*/ 992 h 2493"/>
              <a:gd name="T44" fmla="*/ 498 w 3738"/>
              <a:gd name="T45" fmla="*/ 992 h 2493"/>
              <a:gd name="T46" fmla="*/ 498 w 3738"/>
              <a:gd name="T47" fmla="*/ 1994 h 2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738" h="2493">
                <a:moveTo>
                  <a:pt x="3240" y="0"/>
                </a:moveTo>
                <a:cubicBezTo>
                  <a:pt x="3240" y="499"/>
                  <a:pt x="3240" y="499"/>
                  <a:pt x="3240" y="499"/>
                </a:cubicBezTo>
                <a:cubicBezTo>
                  <a:pt x="3738" y="499"/>
                  <a:pt x="3738" y="499"/>
                  <a:pt x="3738" y="499"/>
                </a:cubicBezTo>
                <a:cubicBezTo>
                  <a:pt x="3738" y="2119"/>
                  <a:pt x="3738" y="2119"/>
                  <a:pt x="3738" y="2119"/>
                </a:cubicBezTo>
                <a:cubicBezTo>
                  <a:pt x="3738" y="2325"/>
                  <a:pt x="3571" y="2493"/>
                  <a:pt x="3365" y="2493"/>
                </a:cubicBezTo>
                <a:cubicBezTo>
                  <a:pt x="361" y="2493"/>
                  <a:pt x="361" y="2493"/>
                  <a:pt x="361" y="2493"/>
                </a:cubicBezTo>
                <a:cubicBezTo>
                  <a:pt x="161" y="2493"/>
                  <a:pt x="0" y="2331"/>
                  <a:pt x="0" y="2132"/>
                </a:cubicBezTo>
                <a:cubicBezTo>
                  <a:pt x="0" y="0"/>
                  <a:pt x="0" y="0"/>
                  <a:pt x="0" y="0"/>
                </a:cubicBezTo>
                <a:lnTo>
                  <a:pt x="3240" y="0"/>
                </a:lnTo>
                <a:close/>
                <a:moveTo>
                  <a:pt x="3240" y="499"/>
                </a:moveTo>
                <a:cubicBezTo>
                  <a:pt x="3240" y="1994"/>
                  <a:pt x="3240" y="1994"/>
                  <a:pt x="3240" y="1994"/>
                </a:cubicBezTo>
                <a:moveTo>
                  <a:pt x="2866" y="499"/>
                </a:moveTo>
                <a:cubicBezTo>
                  <a:pt x="374" y="499"/>
                  <a:pt x="374" y="499"/>
                  <a:pt x="374" y="499"/>
                </a:cubicBezTo>
                <a:moveTo>
                  <a:pt x="2866" y="1994"/>
                </a:moveTo>
                <a:cubicBezTo>
                  <a:pt x="1869" y="1994"/>
                  <a:pt x="1869" y="1994"/>
                  <a:pt x="1869" y="1994"/>
                </a:cubicBezTo>
                <a:moveTo>
                  <a:pt x="2866" y="1496"/>
                </a:moveTo>
                <a:cubicBezTo>
                  <a:pt x="1869" y="1496"/>
                  <a:pt x="1869" y="1496"/>
                  <a:pt x="1869" y="1496"/>
                </a:cubicBezTo>
                <a:moveTo>
                  <a:pt x="2866" y="997"/>
                </a:moveTo>
                <a:cubicBezTo>
                  <a:pt x="1869" y="997"/>
                  <a:pt x="1869" y="997"/>
                  <a:pt x="1869" y="997"/>
                </a:cubicBezTo>
                <a:moveTo>
                  <a:pt x="498" y="1994"/>
                </a:moveTo>
                <a:cubicBezTo>
                  <a:pt x="1495" y="1994"/>
                  <a:pt x="1495" y="1994"/>
                  <a:pt x="1495" y="1994"/>
                </a:cubicBezTo>
                <a:cubicBezTo>
                  <a:pt x="1495" y="992"/>
                  <a:pt x="1495" y="992"/>
                  <a:pt x="1495" y="992"/>
                </a:cubicBezTo>
                <a:cubicBezTo>
                  <a:pt x="498" y="992"/>
                  <a:pt x="498" y="992"/>
                  <a:pt x="498" y="992"/>
                </a:cubicBezTo>
                <a:lnTo>
                  <a:pt x="498" y="1994"/>
                </a:lnTo>
                <a:close/>
              </a:path>
            </a:pathLst>
          </a:custGeom>
          <a:noFill/>
          <a:ln w="15875" cap="sq">
            <a:solidFill>
              <a:srgbClr val="54E6D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900" dirty="0">
              <a:solidFill>
                <a:srgbClr val="54E6D2"/>
              </a:solidFill>
              <a:latin typeface="+mj-lt"/>
            </a:endParaRPr>
          </a:p>
        </p:txBody>
      </p:sp>
      <p:sp>
        <p:nvSpPr>
          <p:cNvPr id="43" name="Commitments_EC4D" title="Icon of a handshake">
            <a:extLst>
              <a:ext uri="{FF2B5EF4-FFF2-40B4-BE49-F238E27FC236}">
                <a16:creationId xmlns:a16="http://schemas.microsoft.com/office/drawing/2014/main" id="{2EB7E081-0B9E-A349-84A0-1D7E686EC3C3}"/>
              </a:ext>
            </a:extLst>
          </p:cNvPr>
          <p:cNvSpPr>
            <a:spLocks noChangeAspect="1" noEditPoints="1"/>
          </p:cNvSpPr>
          <p:nvPr/>
        </p:nvSpPr>
        <p:spPr bwMode="auto">
          <a:xfrm>
            <a:off x="599292" y="3542805"/>
            <a:ext cx="491949" cy="461265"/>
          </a:xfrm>
          <a:custGeom>
            <a:avLst/>
            <a:gdLst>
              <a:gd name="T0" fmla="*/ 56 w 3762"/>
              <a:gd name="T1" fmla="*/ 1280 h 3526"/>
              <a:gd name="T2" fmla="*/ 1246 w 3762"/>
              <a:gd name="T3" fmla="*/ 30 h 3526"/>
              <a:gd name="T4" fmla="*/ 1589 w 3762"/>
              <a:gd name="T5" fmla="*/ 313 h 3526"/>
              <a:gd name="T6" fmla="*/ 104 w 3762"/>
              <a:gd name="T7" fmla="*/ 2297 h 3526"/>
              <a:gd name="T8" fmla="*/ 698 w 3762"/>
              <a:gd name="T9" fmla="*/ 2078 h 3526"/>
              <a:gd name="T10" fmla="*/ 323 w 3762"/>
              <a:gd name="T11" fmla="*/ 1703 h 3526"/>
              <a:gd name="T12" fmla="*/ 2479 w 3762"/>
              <a:gd name="T13" fmla="*/ 2578 h 3526"/>
              <a:gd name="T14" fmla="*/ 3073 w 3762"/>
              <a:gd name="T15" fmla="*/ 2797 h 3526"/>
              <a:gd name="T16" fmla="*/ 2854 w 3762"/>
              <a:gd name="T17" fmla="*/ 2203 h 3526"/>
              <a:gd name="T18" fmla="*/ 1823 w 3762"/>
              <a:gd name="T19" fmla="*/ 3422 h 3526"/>
              <a:gd name="T20" fmla="*/ 2198 w 3762"/>
              <a:gd name="T21" fmla="*/ 3047 h 3526"/>
              <a:gd name="T22" fmla="*/ 2698 w 3762"/>
              <a:gd name="T23" fmla="*/ 3172 h 3526"/>
              <a:gd name="T24" fmla="*/ 2479 w 3762"/>
              <a:gd name="T25" fmla="*/ 2578 h 3526"/>
              <a:gd name="T26" fmla="*/ 479 w 3762"/>
              <a:gd name="T27" fmla="*/ 2672 h 3526"/>
              <a:gd name="T28" fmla="*/ 1073 w 3762"/>
              <a:gd name="T29" fmla="*/ 2453 h 3526"/>
              <a:gd name="T30" fmla="*/ 698 w 3762"/>
              <a:gd name="T31" fmla="*/ 2078 h 3526"/>
              <a:gd name="T32" fmla="*/ 854 w 3762"/>
              <a:gd name="T33" fmla="*/ 2672 h 3526"/>
              <a:gd name="T34" fmla="*/ 1229 w 3762"/>
              <a:gd name="T35" fmla="*/ 3047 h 3526"/>
              <a:gd name="T36" fmla="*/ 1448 w 3762"/>
              <a:gd name="T37" fmla="*/ 2453 h 3526"/>
              <a:gd name="T38" fmla="*/ 854 w 3762"/>
              <a:gd name="T39" fmla="*/ 2672 h 3526"/>
              <a:gd name="T40" fmla="*/ 1229 w 3762"/>
              <a:gd name="T41" fmla="*/ 3422 h 3526"/>
              <a:gd name="T42" fmla="*/ 1823 w 3762"/>
              <a:gd name="T43" fmla="*/ 3203 h 3526"/>
              <a:gd name="T44" fmla="*/ 1448 w 3762"/>
              <a:gd name="T45" fmla="*/ 2828 h 3526"/>
              <a:gd name="T46" fmla="*/ 3214 w 3762"/>
              <a:gd name="T47" fmla="*/ 1813 h 3526"/>
              <a:gd name="T48" fmla="*/ 3746 w 3762"/>
              <a:gd name="T49" fmla="*/ 1220 h 3526"/>
              <a:gd name="T50" fmla="*/ 2526 w 3762"/>
              <a:gd name="T51" fmla="*/ 0 h 3526"/>
              <a:gd name="T52" fmla="*/ 1412 w 3762"/>
              <a:gd name="T53" fmla="*/ 385 h 3526"/>
              <a:gd name="T54" fmla="*/ 1026 w 3762"/>
              <a:gd name="T55" fmla="*/ 1250 h 3526"/>
              <a:gd name="T56" fmla="*/ 1276 w 3762"/>
              <a:gd name="T57" fmla="*/ 1500 h 3526"/>
              <a:gd name="T58" fmla="*/ 2026 w 3762"/>
              <a:gd name="T59" fmla="*/ 750 h 3526"/>
              <a:gd name="T60" fmla="*/ 3448 w 3762"/>
              <a:gd name="T61" fmla="*/ 2047 h 3526"/>
              <a:gd name="T62" fmla="*/ 3071 w 3762"/>
              <a:gd name="T63" fmla="*/ 2420 h 35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762" h="3526">
                <a:moveTo>
                  <a:pt x="401" y="1625"/>
                </a:moveTo>
                <a:cubicBezTo>
                  <a:pt x="56" y="1280"/>
                  <a:pt x="56" y="1280"/>
                  <a:pt x="56" y="1280"/>
                </a:cubicBezTo>
                <a:cubicBezTo>
                  <a:pt x="40" y="1264"/>
                  <a:pt x="40" y="1236"/>
                  <a:pt x="56" y="1220"/>
                </a:cubicBezTo>
                <a:cubicBezTo>
                  <a:pt x="1246" y="30"/>
                  <a:pt x="1246" y="30"/>
                  <a:pt x="1246" y="30"/>
                </a:cubicBezTo>
                <a:cubicBezTo>
                  <a:pt x="1262" y="14"/>
                  <a:pt x="1290" y="14"/>
                  <a:pt x="1306" y="30"/>
                </a:cubicBezTo>
                <a:cubicBezTo>
                  <a:pt x="1589" y="313"/>
                  <a:pt x="1589" y="313"/>
                  <a:pt x="1589" y="313"/>
                </a:cubicBezTo>
                <a:moveTo>
                  <a:pt x="104" y="1922"/>
                </a:moveTo>
                <a:cubicBezTo>
                  <a:pt x="0" y="2026"/>
                  <a:pt x="0" y="2194"/>
                  <a:pt x="104" y="2297"/>
                </a:cubicBezTo>
                <a:cubicBezTo>
                  <a:pt x="207" y="2401"/>
                  <a:pt x="375" y="2401"/>
                  <a:pt x="479" y="2297"/>
                </a:cubicBezTo>
                <a:cubicBezTo>
                  <a:pt x="698" y="2078"/>
                  <a:pt x="698" y="2078"/>
                  <a:pt x="698" y="2078"/>
                </a:cubicBezTo>
                <a:cubicBezTo>
                  <a:pt x="802" y="1974"/>
                  <a:pt x="802" y="1806"/>
                  <a:pt x="698" y="1703"/>
                </a:cubicBezTo>
                <a:cubicBezTo>
                  <a:pt x="595" y="1599"/>
                  <a:pt x="427" y="1599"/>
                  <a:pt x="323" y="1703"/>
                </a:cubicBezTo>
                <a:lnTo>
                  <a:pt x="104" y="1922"/>
                </a:lnTo>
                <a:close/>
                <a:moveTo>
                  <a:pt x="2479" y="2578"/>
                </a:moveTo>
                <a:cubicBezTo>
                  <a:pt x="2698" y="2797"/>
                  <a:pt x="2698" y="2797"/>
                  <a:pt x="2698" y="2797"/>
                </a:cubicBezTo>
                <a:cubicBezTo>
                  <a:pt x="2802" y="2901"/>
                  <a:pt x="2970" y="2901"/>
                  <a:pt x="3073" y="2797"/>
                </a:cubicBezTo>
                <a:cubicBezTo>
                  <a:pt x="3177" y="2694"/>
                  <a:pt x="3177" y="2526"/>
                  <a:pt x="3073" y="2422"/>
                </a:cubicBezTo>
                <a:cubicBezTo>
                  <a:pt x="2854" y="2203"/>
                  <a:pt x="2854" y="2203"/>
                  <a:pt x="2854" y="2203"/>
                </a:cubicBezTo>
                <a:moveTo>
                  <a:pt x="1714" y="3313"/>
                </a:moveTo>
                <a:cubicBezTo>
                  <a:pt x="1823" y="3422"/>
                  <a:pt x="1823" y="3422"/>
                  <a:pt x="1823" y="3422"/>
                </a:cubicBezTo>
                <a:cubicBezTo>
                  <a:pt x="1927" y="3526"/>
                  <a:pt x="2095" y="3526"/>
                  <a:pt x="2198" y="3422"/>
                </a:cubicBezTo>
                <a:cubicBezTo>
                  <a:pt x="2302" y="3319"/>
                  <a:pt x="2302" y="3151"/>
                  <a:pt x="2198" y="3047"/>
                </a:cubicBezTo>
                <a:cubicBezTo>
                  <a:pt x="2323" y="3172"/>
                  <a:pt x="2323" y="3172"/>
                  <a:pt x="2323" y="3172"/>
                </a:cubicBezTo>
                <a:cubicBezTo>
                  <a:pt x="2427" y="3276"/>
                  <a:pt x="2595" y="3276"/>
                  <a:pt x="2698" y="3172"/>
                </a:cubicBezTo>
                <a:cubicBezTo>
                  <a:pt x="2802" y="3069"/>
                  <a:pt x="2802" y="2901"/>
                  <a:pt x="2698" y="2797"/>
                </a:cubicBezTo>
                <a:cubicBezTo>
                  <a:pt x="2479" y="2578"/>
                  <a:pt x="2479" y="2578"/>
                  <a:pt x="2479" y="2578"/>
                </a:cubicBezTo>
                <a:moveTo>
                  <a:pt x="479" y="2297"/>
                </a:moveTo>
                <a:cubicBezTo>
                  <a:pt x="375" y="2401"/>
                  <a:pt x="375" y="2569"/>
                  <a:pt x="479" y="2672"/>
                </a:cubicBezTo>
                <a:cubicBezTo>
                  <a:pt x="582" y="2776"/>
                  <a:pt x="750" y="2776"/>
                  <a:pt x="854" y="2672"/>
                </a:cubicBezTo>
                <a:cubicBezTo>
                  <a:pt x="1073" y="2453"/>
                  <a:pt x="1073" y="2453"/>
                  <a:pt x="1073" y="2453"/>
                </a:cubicBezTo>
                <a:cubicBezTo>
                  <a:pt x="1177" y="2349"/>
                  <a:pt x="1177" y="2181"/>
                  <a:pt x="1073" y="2078"/>
                </a:cubicBezTo>
                <a:cubicBezTo>
                  <a:pt x="970" y="1974"/>
                  <a:pt x="802" y="1974"/>
                  <a:pt x="698" y="2078"/>
                </a:cubicBezTo>
                <a:lnTo>
                  <a:pt x="479" y="2297"/>
                </a:lnTo>
                <a:close/>
                <a:moveTo>
                  <a:pt x="854" y="2672"/>
                </a:moveTo>
                <a:cubicBezTo>
                  <a:pt x="750" y="2776"/>
                  <a:pt x="750" y="2944"/>
                  <a:pt x="854" y="3047"/>
                </a:cubicBezTo>
                <a:cubicBezTo>
                  <a:pt x="957" y="3151"/>
                  <a:pt x="1125" y="3151"/>
                  <a:pt x="1229" y="3047"/>
                </a:cubicBezTo>
                <a:cubicBezTo>
                  <a:pt x="1448" y="2828"/>
                  <a:pt x="1448" y="2828"/>
                  <a:pt x="1448" y="2828"/>
                </a:cubicBezTo>
                <a:cubicBezTo>
                  <a:pt x="1552" y="2724"/>
                  <a:pt x="1552" y="2556"/>
                  <a:pt x="1448" y="2453"/>
                </a:cubicBezTo>
                <a:cubicBezTo>
                  <a:pt x="1345" y="2349"/>
                  <a:pt x="1177" y="2349"/>
                  <a:pt x="1073" y="2453"/>
                </a:cubicBezTo>
                <a:lnTo>
                  <a:pt x="854" y="2672"/>
                </a:lnTo>
                <a:close/>
                <a:moveTo>
                  <a:pt x="1229" y="3047"/>
                </a:moveTo>
                <a:cubicBezTo>
                  <a:pt x="1125" y="3151"/>
                  <a:pt x="1125" y="3319"/>
                  <a:pt x="1229" y="3422"/>
                </a:cubicBezTo>
                <a:cubicBezTo>
                  <a:pt x="1332" y="3526"/>
                  <a:pt x="1500" y="3526"/>
                  <a:pt x="1604" y="3422"/>
                </a:cubicBezTo>
                <a:cubicBezTo>
                  <a:pt x="1823" y="3203"/>
                  <a:pt x="1823" y="3203"/>
                  <a:pt x="1823" y="3203"/>
                </a:cubicBezTo>
                <a:cubicBezTo>
                  <a:pt x="1927" y="3099"/>
                  <a:pt x="1927" y="2931"/>
                  <a:pt x="1823" y="2828"/>
                </a:cubicBezTo>
                <a:cubicBezTo>
                  <a:pt x="1720" y="2724"/>
                  <a:pt x="1552" y="2724"/>
                  <a:pt x="1448" y="2828"/>
                </a:cubicBezTo>
                <a:lnTo>
                  <a:pt x="1229" y="3047"/>
                </a:lnTo>
                <a:close/>
                <a:moveTo>
                  <a:pt x="3214" y="1813"/>
                </a:moveTo>
                <a:cubicBezTo>
                  <a:pt x="3746" y="1280"/>
                  <a:pt x="3746" y="1280"/>
                  <a:pt x="3746" y="1280"/>
                </a:cubicBezTo>
                <a:cubicBezTo>
                  <a:pt x="3762" y="1264"/>
                  <a:pt x="3762" y="1236"/>
                  <a:pt x="3746" y="1220"/>
                </a:cubicBezTo>
                <a:cubicBezTo>
                  <a:pt x="2526" y="0"/>
                  <a:pt x="2526" y="0"/>
                  <a:pt x="2526" y="0"/>
                </a:cubicBezTo>
                <a:cubicBezTo>
                  <a:pt x="2526" y="0"/>
                  <a:pt x="2526" y="0"/>
                  <a:pt x="2526" y="0"/>
                </a:cubicBezTo>
                <a:cubicBezTo>
                  <a:pt x="1436" y="363"/>
                  <a:pt x="1436" y="363"/>
                  <a:pt x="1436" y="363"/>
                </a:cubicBezTo>
                <a:cubicBezTo>
                  <a:pt x="1426" y="367"/>
                  <a:pt x="1417" y="375"/>
                  <a:pt x="1412" y="385"/>
                </a:cubicBezTo>
                <a:cubicBezTo>
                  <a:pt x="1057" y="1094"/>
                  <a:pt x="1057" y="1094"/>
                  <a:pt x="1057" y="1094"/>
                </a:cubicBezTo>
                <a:cubicBezTo>
                  <a:pt x="1037" y="1142"/>
                  <a:pt x="1026" y="1195"/>
                  <a:pt x="1026" y="1250"/>
                </a:cubicBezTo>
                <a:cubicBezTo>
                  <a:pt x="1026" y="1319"/>
                  <a:pt x="1054" y="1382"/>
                  <a:pt x="1099" y="1427"/>
                </a:cubicBezTo>
                <a:cubicBezTo>
                  <a:pt x="1144" y="1472"/>
                  <a:pt x="1207" y="1500"/>
                  <a:pt x="1276" y="1500"/>
                </a:cubicBezTo>
                <a:cubicBezTo>
                  <a:pt x="1483" y="1500"/>
                  <a:pt x="1651" y="1332"/>
                  <a:pt x="1651" y="1125"/>
                </a:cubicBezTo>
                <a:cubicBezTo>
                  <a:pt x="1651" y="918"/>
                  <a:pt x="1819" y="750"/>
                  <a:pt x="2026" y="750"/>
                </a:cubicBezTo>
                <a:cubicBezTo>
                  <a:pt x="2094" y="750"/>
                  <a:pt x="2162" y="771"/>
                  <a:pt x="2214" y="813"/>
                </a:cubicBezTo>
                <a:cubicBezTo>
                  <a:pt x="3448" y="2047"/>
                  <a:pt x="3448" y="2047"/>
                  <a:pt x="3448" y="2047"/>
                </a:cubicBezTo>
                <a:cubicBezTo>
                  <a:pt x="3553" y="2152"/>
                  <a:pt x="3552" y="2321"/>
                  <a:pt x="3446" y="2425"/>
                </a:cubicBezTo>
                <a:cubicBezTo>
                  <a:pt x="3341" y="2527"/>
                  <a:pt x="3174" y="2523"/>
                  <a:pt x="3071" y="2420"/>
                </a:cubicBezTo>
                <a:cubicBezTo>
                  <a:pt x="2854" y="2203"/>
                  <a:pt x="2854" y="2203"/>
                  <a:pt x="2854" y="2203"/>
                </a:cubicBezTo>
              </a:path>
            </a:pathLst>
          </a:custGeom>
          <a:noFill/>
          <a:ln w="15875" cap="sq">
            <a:solidFill>
              <a:srgbClr val="54E6D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mj-lt"/>
            </a:endParaRPr>
          </a:p>
        </p:txBody>
      </p:sp>
      <p:sp>
        <p:nvSpPr>
          <p:cNvPr id="48" name="people_4" title="Icon of a person">
            <a:extLst>
              <a:ext uri="{FF2B5EF4-FFF2-40B4-BE49-F238E27FC236}">
                <a16:creationId xmlns:a16="http://schemas.microsoft.com/office/drawing/2014/main" id="{F49E3E69-7609-F548-8B58-D5BFDB9F1C55}"/>
              </a:ext>
            </a:extLst>
          </p:cNvPr>
          <p:cNvSpPr>
            <a:spLocks noChangeAspect="1" noEditPoints="1"/>
          </p:cNvSpPr>
          <p:nvPr/>
        </p:nvSpPr>
        <p:spPr bwMode="auto">
          <a:xfrm>
            <a:off x="4871251" y="3542924"/>
            <a:ext cx="374723" cy="418933"/>
          </a:xfrm>
          <a:custGeom>
            <a:avLst/>
            <a:gdLst>
              <a:gd name="T0" fmla="*/ 48 w 246"/>
              <a:gd name="T1" fmla="*/ 76 h 275"/>
              <a:gd name="T2" fmla="*/ 124 w 246"/>
              <a:gd name="T3" fmla="*/ 0 h 275"/>
              <a:gd name="T4" fmla="*/ 201 w 246"/>
              <a:gd name="T5" fmla="*/ 76 h 275"/>
              <a:gd name="T6" fmla="*/ 124 w 246"/>
              <a:gd name="T7" fmla="*/ 152 h 275"/>
              <a:gd name="T8" fmla="*/ 48 w 246"/>
              <a:gd name="T9" fmla="*/ 76 h 275"/>
              <a:gd name="T10" fmla="*/ 246 w 246"/>
              <a:gd name="T11" fmla="*/ 275 h 275"/>
              <a:gd name="T12" fmla="*/ 123 w 246"/>
              <a:gd name="T13" fmla="*/ 152 h 275"/>
              <a:gd name="T14" fmla="*/ 0 w 246"/>
              <a:gd name="T15" fmla="*/ 275 h 27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6" h="275">
                <a:moveTo>
                  <a:pt x="48" y="76"/>
                </a:moveTo>
                <a:cubicBezTo>
                  <a:pt x="48" y="34"/>
                  <a:pt x="82" y="0"/>
                  <a:pt x="124" y="0"/>
                </a:cubicBezTo>
                <a:cubicBezTo>
                  <a:pt x="166" y="0"/>
                  <a:pt x="201" y="34"/>
                  <a:pt x="201" y="76"/>
                </a:cubicBezTo>
                <a:cubicBezTo>
                  <a:pt x="201" y="118"/>
                  <a:pt x="166" y="152"/>
                  <a:pt x="124" y="152"/>
                </a:cubicBezTo>
                <a:cubicBezTo>
                  <a:pt x="82" y="152"/>
                  <a:pt x="48" y="118"/>
                  <a:pt x="48" y="76"/>
                </a:cubicBezTo>
                <a:close/>
                <a:moveTo>
                  <a:pt x="246" y="275"/>
                </a:moveTo>
                <a:cubicBezTo>
                  <a:pt x="246" y="207"/>
                  <a:pt x="191" y="152"/>
                  <a:pt x="123" y="152"/>
                </a:cubicBezTo>
                <a:cubicBezTo>
                  <a:pt x="55" y="152"/>
                  <a:pt x="0" y="207"/>
                  <a:pt x="0" y="275"/>
                </a:cubicBezTo>
              </a:path>
            </a:pathLst>
          </a:custGeom>
          <a:noFill/>
          <a:ln w="15875" cap="sq">
            <a:solidFill>
              <a:srgbClr val="54E6D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latin typeface="+mj-lt"/>
            </a:endParaRPr>
          </a:p>
        </p:txBody>
      </p:sp>
      <p:sp>
        <p:nvSpPr>
          <p:cNvPr id="49" name="Touchscreen" title="Icon of a closed hand with one finger touching a screen">
            <a:extLst>
              <a:ext uri="{FF2B5EF4-FFF2-40B4-BE49-F238E27FC236}">
                <a16:creationId xmlns:a16="http://schemas.microsoft.com/office/drawing/2014/main" id="{562DC708-FEE2-C340-8D1F-09A37337359E}"/>
              </a:ext>
            </a:extLst>
          </p:cNvPr>
          <p:cNvSpPr>
            <a:spLocks noChangeAspect="1" noEditPoints="1"/>
          </p:cNvSpPr>
          <p:nvPr/>
        </p:nvSpPr>
        <p:spPr bwMode="auto">
          <a:xfrm>
            <a:off x="1965872" y="3537499"/>
            <a:ext cx="520141" cy="487684"/>
          </a:xfrm>
          <a:custGeom>
            <a:avLst/>
            <a:gdLst>
              <a:gd name="T0" fmla="*/ 1917 w 3772"/>
              <a:gd name="T1" fmla="*/ 1791 h 3535"/>
              <a:gd name="T2" fmla="*/ 1917 w 3772"/>
              <a:gd name="T3" fmla="*/ 1985 h 3535"/>
              <a:gd name="T4" fmla="*/ 1917 w 3772"/>
              <a:gd name="T5" fmla="*/ 1123 h 3535"/>
              <a:gd name="T6" fmla="*/ 1745 w 3772"/>
              <a:gd name="T7" fmla="*/ 951 h 3535"/>
              <a:gd name="T8" fmla="*/ 1573 w 3772"/>
              <a:gd name="T9" fmla="*/ 1123 h 3535"/>
              <a:gd name="T10" fmla="*/ 1573 w 3772"/>
              <a:gd name="T11" fmla="*/ 1135 h 3535"/>
              <a:gd name="T12" fmla="*/ 1573 w 3772"/>
              <a:gd name="T13" fmla="*/ 2527 h 3535"/>
              <a:gd name="T14" fmla="*/ 1469 w 3772"/>
              <a:gd name="T15" fmla="*/ 2569 h 3535"/>
              <a:gd name="T16" fmla="*/ 1282 w 3772"/>
              <a:gd name="T17" fmla="*/ 2383 h 3535"/>
              <a:gd name="T18" fmla="*/ 1023 w 3772"/>
              <a:gd name="T19" fmla="*/ 2383 h 3535"/>
              <a:gd name="T20" fmla="*/ 1023 w 3772"/>
              <a:gd name="T21" fmla="*/ 2641 h 3535"/>
              <a:gd name="T22" fmla="*/ 1659 w 3772"/>
              <a:gd name="T23" fmla="*/ 3277 h 3535"/>
              <a:gd name="T24" fmla="*/ 2262 w 3772"/>
              <a:gd name="T25" fmla="*/ 3535 h 3535"/>
              <a:gd name="T26" fmla="*/ 2951 w 3772"/>
              <a:gd name="T27" fmla="*/ 2846 h 3535"/>
              <a:gd name="T28" fmla="*/ 2951 w 3772"/>
              <a:gd name="T29" fmla="*/ 2184 h 3535"/>
              <a:gd name="T30" fmla="*/ 2820 w 3772"/>
              <a:gd name="T31" fmla="*/ 2017 h 3535"/>
              <a:gd name="T32" fmla="*/ 1917 w 3772"/>
              <a:gd name="T33" fmla="*/ 1791 h 3535"/>
              <a:gd name="T34" fmla="*/ 1917 w 3772"/>
              <a:gd name="T35" fmla="*/ 1123 h 3535"/>
              <a:gd name="T36" fmla="*/ 1917 w 3772"/>
              <a:gd name="T37" fmla="*/ 1602 h 3535"/>
              <a:gd name="T38" fmla="*/ 2254 w 3772"/>
              <a:gd name="T39" fmla="*/ 1123 h 3535"/>
              <a:gd name="T40" fmla="*/ 1744 w 3772"/>
              <a:gd name="T41" fmla="*/ 614 h 3535"/>
              <a:gd name="T42" fmla="*/ 1235 w 3772"/>
              <a:gd name="T43" fmla="*/ 1123 h 3535"/>
              <a:gd name="T44" fmla="*/ 1573 w 3772"/>
              <a:gd name="T45" fmla="*/ 1603 h 3535"/>
              <a:gd name="T46" fmla="*/ 2951 w 3772"/>
              <a:gd name="T47" fmla="*/ 2672 h 3535"/>
              <a:gd name="T48" fmla="*/ 3657 w 3772"/>
              <a:gd name="T49" fmla="*/ 2672 h 3535"/>
              <a:gd name="T50" fmla="*/ 3772 w 3772"/>
              <a:gd name="T51" fmla="*/ 2557 h 3535"/>
              <a:gd name="T52" fmla="*/ 3772 w 3772"/>
              <a:gd name="T53" fmla="*/ 115 h 3535"/>
              <a:gd name="T54" fmla="*/ 3657 w 3772"/>
              <a:gd name="T55" fmla="*/ 0 h 3535"/>
              <a:gd name="T56" fmla="*/ 115 w 3772"/>
              <a:gd name="T57" fmla="*/ 0 h 3535"/>
              <a:gd name="T58" fmla="*/ 0 w 3772"/>
              <a:gd name="T59" fmla="*/ 115 h 3535"/>
              <a:gd name="T60" fmla="*/ 0 w 3772"/>
              <a:gd name="T61" fmla="*/ 2557 h 3535"/>
              <a:gd name="T62" fmla="*/ 115 w 3772"/>
              <a:gd name="T63" fmla="*/ 2672 h 3535"/>
              <a:gd name="T64" fmla="*/ 1054 w 3772"/>
              <a:gd name="T65" fmla="*/ 2672 h 3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772" h="3535">
                <a:moveTo>
                  <a:pt x="1917" y="1791"/>
                </a:moveTo>
                <a:cubicBezTo>
                  <a:pt x="1917" y="1985"/>
                  <a:pt x="1917" y="1985"/>
                  <a:pt x="1917" y="1985"/>
                </a:cubicBezTo>
                <a:moveTo>
                  <a:pt x="1917" y="1123"/>
                </a:moveTo>
                <a:cubicBezTo>
                  <a:pt x="1917" y="1028"/>
                  <a:pt x="1840" y="951"/>
                  <a:pt x="1745" y="951"/>
                </a:cubicBezTo>
                <a:cubicBezTo>
                  <a:pt x="1650" y="951"/>
                  <a:pt x="1573" y="1028"/>
                  <a:pt x="1573" y="1123"/>
                </a:cubicBezTo>
                <a:cubicBezTo>
                  <a:pt x="1573" y="1123"/>
                  <a:pt x="1573" y="1127"/>
                  <a:pt x="1573" y="1135"/>
                </a:cubicBezTo>
                <a:cubicBezTo>
                  <a:pt x="1573" y="1252"/>
                  <a:pt x="1573" y="2194"/>
                  <a:pt x="1573" y="2527"/>
                </a:cubicBezTo>
                <a:cubicBezTo>
                  <a:pt x="1573" y="2581"/>
                  <a:pt x="1507" y="2608"/>
                  <a:pt x="1469" y="2569"/>
                </a:cubicBezTo>
                <a:cubicBezTo>
                  <a:pt x="1282" y="2383"/>
                  <a:pt x="1282" y="2383"/>
                  <a:pt x="1282" y="2383"/>
                </a:cubicBezTo>
                <a:cubicBezTo>
                  <a:pt x="1210" y="2311"/>
                  <a:pt x="1095" y="2311"/>
                  <a:pt x="1023" y="2383"/>
                </a:cubicBezTo>
                <a:cubicBezTo>
                  <a:pt x="952" y="2454"/>
                  <a:pt x="952" y="2570"/>
                  <a:pt x="1023" y="2641"/>
                </a:cubicBezTo>
                <a:cubicBezTo>
                  <a:pt x="1659" y="3277"/>
                  <a:pt x="1659" y="3277"/>
                  <a:pt x="1659" y="3277"/>
                </a:cubicBezTo>
                <a:cubicBezTo>
                  <a:pt x="1813" y="3436"/>
                  <a:pt x="2026" y="3535"/>
                  <a:pt x="2262" y="3535"/>
                </a:cubicBezTo>
                <a:cubicBezTo>
                  <a:pt x="2643" y="3535"/>
                  <a:pt x="2951" y="3227"/>
                  <a:pt x="2951" y="2846"/>
                </a:cubicBezTo>
                <a:cubicBezTo>
                  <a:pt x="2951" y="2184"/>
                  <a:pt x="2951" y="2184"/>
                  <a:pt x="2951" y="2184"/>
                </a:cubicBezTo>
                <a:cubicBezTo>
                  <a:pt x="2951" y="2105"/>
                  <a:pt x="2897" y="2036"/>
                  <a:pt x="2820" y="2017"/>
                </a:cubicBezTo>
                <a:cubicBezTo>
                  <a:pt x="1917" y="1791"/>
                  <a:pt x="1917" y="1791"/>
                  <a:pt x="1917" y="1791"/>
                </a:cubicBezTo>
                <a:lnTo>
                  <a:pt x="1917" y="1123"/>
                </a:lnTo>
                <a:close/>
                <a:moveTo>
                  <a:pt x="1917" y="1602"/>
                </a:moveTo>
                <a:cubicBezTo>
                  <a:pt x="2114" y="1532"/>
                  <a:pt x="2254" y="1344"/>
                  <a:pt x="2254" y="1123"/>
                </a:cubicBezTo>
                <a:cubicBezTo>
                  <a:pt x="2254" y="842"/>
                  <a:pt x="2026" y="614"/>
                  <a:pt x="1744" y="614"/>
                </a:cubicBezTo>
                <a:cubicBezTo>
                  <a:pt x="1463" y="614"/>
                  <a:pt x="1235" y="842"/>
                  <a:pt x="1235" y="1123"/>
                </a:cubicBezTo>
                <a:cubicBezTo>
                  <a:pt x="1235" y="1344"/>
                  <a:pt x="1376" y="1532"/>
                  <a:pt x="1573" y="1603"/>
                </a:cubicBezTo>
                <a:moveTo>
                  <a:pt x="2951" y="2672"/>
                </a:moveTo>
                <a:cubicBezTo>
                  <a:pt x="3657" y="2672"/>
                  <a:pt x="3657" y="2672"/>
                  <a:pt x="3657" y="2672"/>
                </a:cubicBezTo>
                <a:cubicBezTo>
                  <a:pt x="3720" y="2672"/>
                  <a:pt x="3772" y="2621"/>
                  <a:pt x="3772" y="2557"/>
                </a:cubicBezTo>
                <a:cubicBezTo>
                  <a:pt x="3772" y="115"/>
                  <a:pt x="3772" y="115"/>
                  <a:pt x="3772" y="115"/>
                </a:cubicBezTo>
                <a:cubicBezTo>
                  <a:pt x="3772" y="51"/>
                  <a:pt x="3720" y="0"/>
                  <a:pt x="3657" y="0"/>
                </a:cubicBezTo>
                <a:cubicBezTo>
                  <a:pt x="115" y="0"/>
                  <a:pt x="115" y="0"/>
                  <a:pt x="115" y="0"/>
                </a:cubicBezTo>
                <a:cubicBezTo>
                  <a:pt x="51" y="0"/>
                  <a:pt x="0" y="51"/>
                  <a:pt x="0" y="115"/>
                </a:cubicBezTo>
                <a:cubicBezTo>
                  <a:pt x="0" y="2557"/>
                  <a:pt x="0" y="2557"/>
                  <a:pt x="0" y="2557"/>
                </a:cubicBezTo>
                <a:cubicBezTo>
                  <a:pt x="0" y="2621"/>
                  <a:pt x="51" y="2672"/>
                  <a:pt x="115" y="2672"/>
                </a:cubicBezTo>
                <a:cubicBezTo>
                  <a:pt x="1054" y="2672"/>
                  <a:pt x="1054" y="2672"/>
                  <a:pt x="1054" y="2672"/>
                </a:cubicBezTo>
              </a:path>
            </a:pathLst>
          </a:custGeom>
          <a:noFill/>
          <a:ln w="15875" cap="sq">
            <a:solidFill>
              <a:srgbClr val="54E6D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gradFill>
                <a:gsLst>
                  <a:gs pos="0">
                    <a:srgbClr val="505050"/>
                  </a:gs>
                  <a:gs pos="100000">
                    <a:srgbClr val="505050"/>
                  </a:gs>
                </a:gsLst>
                <a:lin ang="5400000" scaled="1"/>
              </a:gradFill>
              <a:latin typeface="+mj-lt"/>
            </a:endParaRPr>
          </a:p>
        </p:txBody>
      </p:sp>
      <p:sp>
        <p:nvSpPr>
          <p:cNvPr id="50" name="Money_3" title="Icon of a dollar sign">
            <a:extLst>
              <a:ext uri="{FF2B5EF4-FFF2-40B4-BE49-F238E27FC236}">
                <a16:creationId xmlns:a16="http://schemas.microsoft.com/office/drawing/2014/main" id="{0E85288B-3D4E-4345-A1C8-FC36D6CBF0A1}"/>
              </a:ext>
            </a:extLst>
          </p:cNvPr>
          <p:cNvSpPr>
            <a:spLocks noChangeAspect="1" noEditPoints="1"/>
          </p:cNvSpPr>
          <p:nvPr/>
        </p:nvSpPr>
        <p:spPr bwMode="auto">
          <a:xfrm>
            <a:off x="3561011" y="3468084"/>
            <a:ext cx="296089" cy="535986"/>
          </a:xfrm>
          <a:custGeom>
            <a:avLst/>
            <a:gdLst>
              <a:gd name="T0" fmla="*/ 0 w 153"/>
              <a:gd name="T1" fmla="*/ 223 h 279"/>
              <a:gd name="T2" fmla="*/ 111 w 153"/>
              <a:gd name="T3" fmla="*/ 223 h 279"/>
              <a:gd name="T4" fmla="*/ 153 w 153"/>
              <a:gd name="T5" fmla="*/ 182 h 279"/>
              <a:gd name="T6" fmla="*/ 111 w 153"/>
              <a:gd name="T7" fmla="*/ 141 h 279"/>
              <a:gd name="T8" fmla="*/ 41 w 153"/>
              <a:gd name="T9" fmla="*/ 139 h 279"/>
              <a:gd name="T10" fmla="*/ 0 w 153"/>
              <a:gd name="T11" fmla="*/ 98 h 279"/>
              <a:gd name="T12" fmla="*/ 41 w 153"/>
              <a:gd name="T13" fmla="*/ 56 h 279"/>
              <a:gd name="T14" fmla="*/ 150 w 153"/>
              <a:gd name="T15" fmla="*/ 56 h 279"/>
              <a:gd name="T16" fmla="*/ 76 w 153"/>
              <a:gd name="T17" fmla="*/ 0 h 279"/>
              <a:gd name="T18" fmla="*/ 76 w 153"/>
              <a:gd name="T19" fmla="*/ 279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3" h="279">
                <a:moveTo>
                  <a:pt x="0" y="223"/>
                </a:moveTo>
                <a:cubicBezTo>
                  <a:pt x="111" y="223"/>
                  <a:pt x="111" y="223"/>
                  <a:pt x="111" y="223"/>
                </a:cubicBezTo>
                <a:cubicBezTo>
                  <a:pt x="134" y="223"/>
                  <a:pt x="153" y="205"/>
                  <a:pt x="153" y="182"/>
                </a:cubicBezTo>
                <a:cubicBezTo>
                  <a:pt x="153" y="159"/>
                  <a:pt x="134" y="141"/>
                  <a:pt x="111" y="141"/>
                </a:cubicBezTo>
                <a:cubicBezTo>
                  <a:pt x="41" y="139"/>
                  <a:pt x="41" y="139"/>
                  <a:pt x="41" y="139"/>
                </a:cubicBezTo>
                <a:cubicBezTo>
                  <a:pt x="19" y="139"/>
                  <a:pt x="0" y="120"/>
                  <a:pt x="0" y="98"/>
                </a:cubicBezTo>
                <a:cubicBezTo>
                  <a:pt x="0" y="75"/>
                  <a:pt x="19" y="56"/>
                  <a:pt x="41" y="56"/>
                </a:cubicBezTo>
                <a:cubicBezTo>
                  <a:pt x="150" y="56"/>
                  <a:pt x="150" y="56"/>
                  <a:pt x="150" y="56"/>
                </a:cubicBezTo>
                <a:moveTo>
                  <a:pt x="76" y="0"/>
                </a:moveTo>
                <a:cubicBezTo>
                  <a:pt x="76" y="279"/>
                  <a:pt x="76" y="279"/>
                  <a:pt x="76" y="279"/>
                </a:cubicBezTo>
              </a:path>
            </a:pathLst>
          </a:custGeom>
          <a:noFill/>
          <a:ln w="15875" cap="sq">
            <a:solidFill>
              <a:srgbClr val="54E6D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gradFill>
                <a:gsLst>
                  <a:gs pos="0">
                    <a:srgbClr val="505050"/>
                  </a:gs>
                  <a:gs pos="100000">
                    <a:srgbClr val="505050"/>
                  </a:gs>
                </a:gsLst>
              </a:gradFill>
              <a:latin typeface="+mj-lt"/>
            </a:endParaRPr>
          </a:p>
        </p:txBody>
      </p:sp>
      <p:sp>
        <p:nvSpPr>
          <p:cNvPr id="51" name="TextBox 50">
            <a:extLst>
              <a:ext uri="{FF2B5EF4-FFF2-40B4-BE49-F238E27FC236}">
                <a16:creationId xmlns:a16="http://schemas.microsoft.com/office/drawing/2014/main" id="{13AD68C1-E34A-0A4A-8A21-D10D9CA90680}"/>
              </a:ext>
            </a:extLst>
          </p:cNvPr>
          <p:cNvSpPr txBox="1"/>
          <p:nvPr/>
        </p:nvSpPr>
        <p:spPr>
          <a:xfrm>
            <a:off x="355758" y="178680"/>
            <a:ext cx="3233834" cy="461665"/>
          </a:xfrm>
          <a:prstGeom prst="rect">
            <a:avLst/>
          </a:prstGeom>
          <a:noFill/>
        </p:spPr>
        <p:txBody>
          <a:bodyPr wrap="none" rtlCol="0">
            <a:spAutoFit/>
          </a:bodyPr>
          <a:lstStyle/>
          <a:p>
            <a:r>
              <a:rPr lang="en-US" sz="2400" dirty="0">
                <a:solidFill>
                  <a:srgbClr val="3A383F"/>
                </a:solidFill>
                <a:latin typeface="+mj-lt"/>
                <a:cs typeface="Segoe Pro Light"/>
              </a:rPr>
              <a:t>Microsoft Dynamics 365</a:t>
            </a:r>
          </a:p>
        </p:txBody>
      </p:sp>
      <p:sp>
        <p:nvSpPr>
          <p:cNvPr id="54" name="TextBox 53">
            <a:extLst>
              <a:ext uri="{FF2B5EF4-FFF2-40B4-BE49-F238E27FC236}">
                <a16:creationId xmlns:a16="http://schemas.microsoft.com/office/drawing/2014/main" id="{9FCB2B62-A375-BD49-9856-88B06AB1F5FD}"/>
              </a:ext>
            </a:extLst>
          </p:cNvPr>
          <p:cNvSpPr txBox="1"/>
          <p:nvPr/>
        </p:nvSpPr>
        <p:spPr>
          <a:xfrm>
            <a:off x="385494" y="2944205"/>
            <a:ext cx="1674042" cy="338554"/>
          </a:xfrm>
          <a:prstGeom prst="rect">
            <a:avLst/>
          </a:prstGeom>
          <a:noFill/>
        </p:spPr>
        <p:txBody>
          <a:bodyPr wrap="square" rtlCol="0">
            <a:spAutoFit/>
          </a:bodyPr>
          <a:lstStyle/>
          <a:p>
            <a:r>
              <a:rPr lang="en-US" sz="1600" b="1" dirty="0">
                <a:solidFill>
                  <a:schemeClr val="bg1"/>
                </a:solidFill>
                <a:latin typeface="Founders Grotesk" panose="020B0503030202060203" pitchFamily="34" charset="77"/>
                <a:cs typeface="Segoe UI Semibold" panose="020B0702040204020203" pitchFamily="34" charset="0"/>
              </a:rPr>
              <a:t>KEY USE CASES</a:t>
            </a:r>
          </a:p>
        </p:txBody>
      </p:sp>
      <p:sp>
        <p:nvSpPr>
          <p:cNvPr id="25" name="Rectangle 24">
            <a:extLst>
              <a:ext uri="{FF2B5EF4-FFF2-40B4-BE49-F238E27FC236}">
                <a16:creationId xmlns:a16="http://schemas.microsoft.com/office/drawing/2014/main" id="{9DECBE13-4ABD-47EA-8179-E79A75479E80}"/>
              </a:ext>
            </a:extLst>
          </p:cNvPr>
          <p:cNvSpPr/>
          <p:nvPr/>
        </p:nvSpPr>
        <p:spPr>
          <a:xfrm rot="5400000">
            <a:off x="2871345" y="-2068965"/>
            <a:ext cx="2055137" cy="7772393"/>
          </a:xfrm>
          <a:prstGeom prst="rect">
            <a:avLst/>
          </a:prstGeom>
          <a:gradFill>
            <a:gsLst>
              <a:gs pos="0">
                <a:schemeClr val="tx1">
                  <a:alpha val="0"/>
                </a:schemeClr>
              </a:gs>
              <a:gs pos="74000">
                <a:srgbClr val="000000"/>
              </a:gs>
              <a:gs pos="100000">
                <a:schemeClr val="tx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26" name="Rectangle 25">
            <a:extLst>
              <a:ext uri="{FF2B5EF4-FFF2-40B4-BE49-F238E27FC236}">
                <a16:creationId xmlns:a16="http://schemas.microsoft.com/office/drawing/2014/main" id="{46F09FE1-65C8-4B35-BDE7-459E735F9892}"/>
              </a:ext>
            </a:extLst>
          </p:cNvPr>
          <p:cNvSpPr/>
          <p:nvPr/>
        </p:nvSpPr>
        <p:spPr>
          <a:xfrm>
            <a:off x="367802" y="1176458"/>
            <a:ext cx="3315265" cy="1498295"/>
          </a:xfrm>
          <a:prstGeom prst="rect">
            <a:avLst/>
          </a:prstGeom>
        </p:spPr>
        <p:txBody>
          <a:bodyPr wrap="square">
            <a:noAutofit/>
          </a:bodyPr>
          <a:lstStyle/>
          <a:p>
            <a:pPr>
              <a:lnSpc>
                <a:spcPct val="110000"/>
              </a:lnSpc>
              <a:spcBef>
                <a:spcPts val="600"/>
              </a:spcBef>
              <a:spcAft>
                <a:spcPts val="600"/>
              </a:spcAft>
            </a:pPr>
            <a:r>
              <a:rPr lang="en-US" sz="1400" dirty="0">
                <a:solidFill>
                  <a:schemeClr val="bg1"/>
                </a:solidFill>
                <a:latin typeface="Founders Grotesk" panose="020B0503030202060203" pitchFamily="34" charset="77"/>
                <a:ea typeface="Segoe UI" panose="020B0502040204020203" pitchFamily="34" charset="0"/>
                <a:cs typeface="Segoe UI" panose="020B0502040204020203" pitchFamily="34" charset="0"/>
              </a:rPr>
              <a:t>Transform on your terms with Microsoft Business Applications. Enable people to do their best work. Gain actionable insights. Thrive with solutions expressly built for change. Unlock next.</a:t>
            </a:r>
          </a:p>
        </p:txBody>
      </p:sp>
      <p:sp>
        <p:nvSpPr>
          <p:cNvPr id="27" name="Rectangle 26">
            <a:extLst>
              <a:ext uri="{FF2B5EF4-FFF2-40B4-BE49-F238E27FC236}">
                <a16:creationId xmlns:a16="http://schemas.microsoft.com/office/drawing/2014/main" id="{B761BDCE-02F3-6647-A3E3-71024E60E215}"/>
              </a:ext>
            </a:extLst>
          </p:cNvPr>
          <p:cNvSpPr/>
          <p:nvPr/>
        </p:nvSpPr>
        <p:spPr>
          <a:xfrm>
            <a:off x="0" y="6511539"/>
            <a:ext cx="3554113" cy="45719"/>
          </a:xfrm>
          <a:prstGeom prst="rect">
            <a:avLst/>
          </a:prstGeom>
          <a:solidFill>
            <a:srgbClr val="234B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00" dirty="0">
              <a:solidFill>
                <a:schemeClr val="bg1">
                  <a:lumMod val="50000"/>
                </a:schemeClr>
              </a:solidFill>
              <a:cs typeface="Segoe UI"/>
            </a:endParaRPr>
          </a:p>
        </p:txBody>
      </p:sp>
      <p:pic>
        <p:nvPicPr>
          <p:cNvPr id="45" name="Picture 44">
            <a:extLst>
              <a:ext uri="{FF2B5EF4-FFF2-40B4-BE49-F238E27FC236}">
                <a16:creationId xmlns:a16="http://schemas.microsoft.com/office/drawing/2014/main" id="{D99CB41D-C404-774E-9B8E-BA5CE69B641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67659" y="9115228"/>
            <a:ext cx="1484909" cy="973065"/>
          </a:xfrm>
          <a:prstGeom prst="rect">
            <a:avLst/>
          </a:prstGeom>
        </p:spPr>
      </p:pic>
    </p:spTree>
    <p:extLst>
      <p:ext uri="{BB962C8B-B14F-4D97-AF65-F5344CB8AC3E}">
        <p14:creationId xmlns:p14="http://schemas.microsoft.com/office/powerpoint/2010/main" val="358216279"/>
      </p:ext>
    </p:extLst>
  </p:cSld>
  <p:clrMapOvr>
    <a:masterClrMapping/>
  </p:clrMapOvr>
</p:sld>
</file>

<file path=ppt/theme/theme1.xml><?xml version="1.0" encoding="utf-8"?>
<a:theme xmlns:a="http://schemas.openxmlformats.org/drawingml/2006/main" name="Office Theme">
  <a:themeElements>
    <a:clrScheme name="Custom 62">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FFFFFF"/>
      </a:hlink>
      <a:folHlink>
        <a:srgbClr val="FFFFFF"/>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7">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B72067A7-4A70-4145-9067-862A3CA16FB7}">
  <we:reference id="wa104380255" version="1.3.0.0" store="en-US" storeType="OMEX"/>
  <we:alternateReferences>
    <we:reference id="WA104380255" version="1.3.0.0" store="WA104380255"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276e1a80-dea0-4716-a712-163c7fb77bcc">
      <Terms xmlns="http://schemas.microsoft.com/office/infopath/2007/PartnerControls"/>
    </lcf76f155ced4ddcb4097134ff3c332f>
    <TaxCatchAll xmlns="809c3567-5727-45c4-93a1-7c0606aaf72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5EBA648DB48B84088AAE68278C72C2A" ma:contentTypeVersion="14" ma:contentTypeDescription="Create a new document." ma:contentTypeScope="" ma:versionID="f762fbde7d8c9ab77d91935d51dbc1d1">
  <xsd:schema xmlns:xsd="http://www.w3.org/2001/XMLSchema" xmlns:xs="http://www.w3.org/2001/XMLSchema" xmlns:p="http://schemas.microsoft.com/office/2006/metadata/properties" xmlns:ns2="276e1a80-dea0-4716-a712-163c7fb77bcc" xmlns:ns3="809c3567-5727-45c4-93a1-7c0606aaf725" targetNamespace="http://schemas.microsoft.com/office/2006/metadata/properties" ma:root="true" ma:fieldsID="588a66a42d8f538d9385eb2a8428dc8e" ns2:_="" ns3:_="">
    <xsd:import namespace="276e1a80-dea0-4716-a712-163c7fb77bcc"/>
    <xsd:import namespace="809c3567-5727-45c4-93a1-7c0606aaf725"/>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6e1a80-dea0-4716-a712-163c7fb77b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708a445a-48b4-45a4-9d15-7ddbd0d0633d"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09c3567-5727-45c4-93a1-7c0606aaf725"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fa80d182-f291-43c9-bdec-3d9e50a29e41}" ma:internalName="TaxCatchAll" ma:showField="CatchAllData" ma:web="809c3567-5727-45c4-93a1-7c0606aaf725">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5FDC5F5-3665-49CA-850E-D0A094065CF0}">
  <ds:schemaRefs>
    <ds:schemaRef ds:uri="http://schemas.microsoft.com/sharepoint/v3/contenttype/forms"/>
  </ds:schemaRefs>
</ds:datastoreItem>
</file>

<file path=customXml/itemProps2.xml><?xml version="1.0" encoding="utf-8"?>
<ds:datastoreItem xmlns:ds="http://schemas.openxmlformats.org/officeDocument/2006/customXml" ds:itemID="{FC0F7087-4411-4AA6-A047-8663A327953D}">
  <ds:schemaRefs>
    <ds:schemaRef ds:uri="http://purl.org/dc/terms/"/>
    <ds:schemaRef ds:uri="276e1a80-dea0-4716-a712-163c7fb77bcc"/>
    <ds:schemaRef ds:uri="http://purl.org/dc/dcmitype/"/>
    <ds:schemaRef ds:uri="http://schemas.microsoft.com/office/2006/documentManagement/types"/>
    <ds:schemaRef ds:uri="http://www.w3.org/XML/1998/namespace"/>
    <ds:schemaRef ds:uri="http://schemas.microsoft.com/office/2006/metadata/properties"/>
    <ds:schemaRef ds:uri="http://schemas.microsoft.com/office/infopath/2007/PartnerControls"/>
    <ds:schemaRef ds:uri="http://schemas.openxmlformats.org/package/2006/metadata/core-properties"/>
    <ds:schemaRef ds:uri="809c3567-5727-45c4-93a1-7c0606aaf725"/>
    <ds:schemaRef ds:uri="http://purl.org/dc/elements/1.1/"/>
  </ds:schemaRefs>
</ds:datastoreItem>
</file>

<file path=customXml/itemProps3.xml><?xml version="1.0" encoding="utf-8"?>
<ds:datastoreItem xmlns:ds="http://schemas.openxmlformats.org/officeDocument/2006/customXml" ds:itemID="{1CE44906-3448-4373-9616-378B773E3EA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76e1a80-dea0-4716-a712-163c7fb77bcc"/>
    <ds:schemaRef ds:uri="809c3567-5727-45c4-93a1-7c0606aaf72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4633</TotalTime>
  <Words>666</Words>
  <Application>Microsoft Office PowerPoint</Application>
  <PresentationFormat>Custom</PresentationFormat>
  <Paragraphs>41</Paragraphs>
  <Slides>2</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vt:i4>
      </vt:variant>
    </vt:vector>
  </HeadingPairs>
  <TitlesOfParts>
    <vt:vector size="10" baseType="lpstr">
      <vt:lpstr>Arial</vt:lpstr>
      <vt:lpstr>Calibri</vt:lpstr>
      <vt:lpstr>Calibri Light</vt:lpstr>
      <vt:lpstr>Founders Grotesk</vt:lpstr>
      <vt:lpstr>Founders Grotesk Medium</vt:lpstr>
      <vt:lpstr>Messina Serif</vt:lpstr>
      <vt:lpstr>Segoe UI</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 Page - eftsure inside D365F&amp;O</dc:title>
  <dc:creator/>
  <cp:lastModifiedBy>Gregory Peignoux</cp:lastModifiedBy>
  <cp:revision>43</cp:revision>
  <cp:lastPrinted>2019-06-14T16:26:52Z</cp:lastPrinted>
  <dcterms:created xsi:type="dcterms:W3CDTF">2013-03-25T02:44:56Z</dcterms:created>
  <dcterms:modified xsi:type="dcterms:W3CDTF">2024-05-09T06:14:45Z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0x01010075EBA648DB48B84088AAE68278C72C2A</vt:lpwstr>
  </property>
  <property fmtid="{D5CDD505-2E9C-101B-9397-08002B2CF9AE}" pid="3" name="MSIP_Label_f42aa342-8706-4288-bd11-ebb85995028c_Enabled">
    <vt:lpwstr>True</vt:lpwstr>
  </property>
  <property fmtid="{D5CDD505-2E9C-101B-9397-08002B2CF9AE}" pid="4" name="MSIP_Label_f42aa342-8706-4288-bd11-ebb85995028c_SiteId">
    <vt:lpwstr>72f988bf-86f1-41af-91ab-2d7cd011db47</vt:lpwstr>
  </property>
  <property fmtid="{D5CDD505-2E9C-101B-9397-08002B2CF9AE}" pid="5" name="MSIP_Label_f42aa342-8706-4288-bd11-ebb85995028c_Owner">
    <vt:lpwstr>v-jbeach@microsoft.com</vt:lpwstr>
  </property>
  <property fmtid="{D5CDD505-2E9C-101B-9397-08002B2CF9AE}" pid="6" name="MSIP_Label_f42aa342-8706-4288-bd11-ebb85995028c_SetDate">
    <vt:lpwstr>2019-01-08T21:12:17.2235781Z</vt:lpwstr>
  </property>
  <property fmtid="{D5CDD505-2E9C-101B-9397-08002B2CF9AE}" pid="7" name="MSIP_Label_f42aa342-8706-4288-bd11-ebb85995028c_Name">
    <vt:lpwstr>General</vt:lpwstr>
  </property>
  <property fmtid="{D5CDD505-2E9C-101B-9397-08002B2CF9AE}" pid="8" name="MSIP_Label_f42aa342-8706-4288-bd11-ebb85995028c_Application">
    <vt:lpwstr>Microsoft Azure Information Protection</vt:lpwstr>
  </property>
  <property fmtid="{D5CDD505-2E9C-101B-9397-08002B2CF9AE}" pid="9" name="MSIP_Label_f42aa342-8706-4288-bd11-ebb85995028c_Extended_MSFT_Method">
    <vt:lpwstr>Automatic</vt:lpwstr>
  </property>
  <property fmtid="{D5CDD505-2E9C-101B-9397-08002B2CF9AE}" pid="10" name="Sensitivity">
    <vt:lpwstr>General</vt:lpwstr>
  </property>
  <property fmtid="{D5CDD505-2E9C-101B-9397-08002B2CF9AE}" pid="11" name="MediaServiceImageTags">
    <vt:lpwstr/>
  </property>
</Properties>
</file>